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3" r:id="rId1"/>
  </p:sldMasterIdLst>
  <p:notesMasterIdLst>
    <p:notesMasterId r:id="rId43"/>
  </p:notesMasterIdLst>
  <p:sldIdLst>
    <p:sldId id="539" r:id="rId2"/>
    <p:sldId id="479" r:id="rId3"/>
    <p:sldId id="480" r:id="rId4"/>
    <p:sldId id="481" r:id="rId5"/>
    <p:sldId id="482" r:id="rId6"/>
    <p:sldId id="483" r:id="rId7"/>
    <p:sldId id="484" r:id="rId8"/>
    <p:sldId id="301" r:id="rId9"/>
    <p:sldId id="459" r:id="rId10"/>
    <p:sldId id="305" r:id="rId11"/>
    <p:sldId id="306" r:id="rId12"/>
    <p:sldId id="458" r:id="rId13"/>
    <p:sldId id="447" r:id="rId14"/>
    <p:sldId id="448" r:id="rId15"/>
    <p:sldId id="457" r:id="rId16"/>
    <p:sldId id="449" r:id="rId17"/>
    <p:sldId id="450" r:id="rId18"/>
    <p:sldId id="456" r:id="rId19"/>
    <p:sldId id="451" r:id="rId20"/>
    <p:sldId id="452" r:id="rId21"/>
    <p:sldId id="454" r:id="rId22"/>
    <p:sldId id="453" r:id="rId23"/>
    <p:sldId id="455" r:id="rId24"/>
    <p:sldId id="464" r:id="rId25"/>
    <p:sldId id="460" r:id="rId26"/>
    <p:sldId id="462" r:id="rId27"/>
    <p:sldId id="463" r:id="rId28"/>
    <p:sldId id="465" r:id="rId29"/>
    <p:sldId id="466" r:id="rId30"/>
    <p:sldId id="467" r:id="rId31"/>
    <p:sldId id="468" r:id="rId32"/>
    <p:sldId id="469" r:id="rId33"/>
    <p:sldId id="470" r:id="rId34"/>
    <p:sldId id="471" r:id="rId35"/>
    <p:sldId id="472" r:id="rId36"/>
    <p:sldId id="473" r:id="rId37"/>
    <p:sldId id="474" r:id="rId38"/>
    <p:sldId id="475" r:id="rId39"/>
    <p:sldId id="476" r:id="rId40"/>
    <p:sldId id="478" r:id="rId41"/>
    <p:sldId id="514" r:id="rId4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FFFFFF"/>
    <a:srgbClr val="008000"/>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64" autoAdjust="0"/>
    <p:restoredTop sz="83025" autoAdjust="0"/>
  </p:normalViewPr>
  <p:slideViewPr>
    <p:cSldViewPr>
      <p:cViewPr>
        <p:scale>
          <a:sx n="60" d="100"/>
          <a:sy n="60" d="100"/>
        </p:scale>
        <p:origin x="1650" y="10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67EA41F-F937-4695-ABB5-3DD9FC03DBB8}" type="datetimeFigureOut">
              <a:rPr lang="en-US"/>
              <a:pPr>
                <a:defRPr/>
              </a:pPr>
              <a:t>9/20/2016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9806739-C791-46CE-93F0-517719BD1947}" type="slidenum">
              <a:rPr lang="en-US"/>
              <a:pPr>
                <a:defRPr/>
              </a:pPr>
              <a:t>‹#›</a:t>
            </a:fld>
            <a:endParaRPr lang="en-US"/>
          </a:p>
        </p:txBody>
      </p:sp>
    </p:spTree>
    <p:extLst>
      <p:ext uri="{BB962C8B-B14F-4D97-AF65-F5344CB8AC3E}">
        <p14:creationId xmlns:p14="http://schemas.microsoft.com/office/powerpoint/2010/main" val="31194523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w3schools.com/php/php_file_upload.asp" TargetMode="External"/><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Notice the following about the HTML form above:</a:t>
            </a:r>
          </a:p>
          <a:p>
            <a:r>
              <a:rPr lang="en-US" dirty="0" smtClean="0"/>
              <a:t>The </a:t>
            </a:r>
            <a:r>
              <a:rPr lang="en-US" dirty="0" err="1" smtClean="0"/>
              <a:t>enctype</a:t>
            </a:r>
            <a:r>
              <a:rPr lang="en-US" dirty="0" smtClean="0"/>
              <a:t> attribute of the &lt;form&gt; tag specifies which content-type to use when submitting the form. "multipart/form-data" is used when a form requires binary data, like the contents of a file, to be uploaded</a:t>
            </a:r>
          </a:p>
          <a:p>
            <a:r>
              <a:rPr lang="en-US" dirty="0" smtClean="0"/>
              <a:t>The type="file" attribute of the &lt;input&gt; tag specifies that the input should be processed as a file. For example, when viewed in a browser, there will be a browse-button next to the input field</a:t>
            </a:r>
          </a:p>
          <a:p>
            <a:r>
              <a:rPr lang="en-US" b="1" dirty="0" smtClean="0"/>
              <a:t>Note:</a:t>
            </a:r>
            <a:r>
              <a:rPr lang="en-US" dirty="0" smtClean="0"/>
              <a:t> Allowing users to upload files is a big security risk. Only permit trusted users to perform file uploads.</a:t>
            </a:r>
          </a:p>
          <a:p>
            <a:endParaRPr lang="en-US" dirty="0"/>
          </a:p>
        </p:txBody>
      </p:sp>
      <p:sp>
        <p:nvSpPr>
          <p:cNvPr id="4" name="Slide Number Placeholder 3"/>
          <p:cNvSpPr>
            <a:spLocks noGrp="1"/>
          </p:cNvSpPr>
          <p:nvPr>
            <p:ph type="sldNum" sz="quarter" idx="10"/>
          </p:nvPr>
        </p:nvSpPr>
        <p:spPr/>
        <p:txBody>
          <a:bodyPr/>
          <a:lstStyle/>
          <a:p>
            <a:pPr>
              <a:defRPr/>
            </a:pPr>
            <a:fld id="{09806739-C791-46CE-93F0-517719BD1947}" type="slidenum">
              <a:rPr lang="en-US" smtClean="0"/>
              <a:pPr>
                <a:defRPr/>
              </a:pPr>
              <a:t>25</a:t>
            </a:fld>
            <a:endParaRPr lang="en-US"/>
          </a:p>
        </p:txBody>
      </p:sp>
    </p:spTree>
    <p:extLst>
      <p:ext uri="{BB962C8B-B14F-4D97-AF65-F5344CB8AC3E}">
        <p14:creationId xmlns:p14="http://schemas.microsoft.com/office/powerpoint/2010/main" val="169982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smtClean="0"/>
              <a:t>By using the global PHP $_FILES array you can upload files from a client computer to the remote server.</a:t>
            </a:r>
          </a:p>
          <a:p>
            <a:r>
              <a:rPr lang="en-US" dirty="0" smtClean="0"/>
              <a:t>The first parameter is the form's input name and the second index can be either "name", "type", "size", "</a:t>
            </a:r>
            <a:r>
              <a:rPr lang="en-US" dirty="0" err="1" smtClean="0"/>
              <a:t>tmp_name</a:t>
            </a:r>
            <a:r>
              <a:rPr lang="en-US" dirty="0" smtClean="0"/>
              <a:t>" or "error". Like this:</a:t>
            </a:r>
          </a:p>
          <a:p>
            <a:r>
              <a:rPr lang="en-US" dirty="0" smtClean="0"/>
              <a:t>$_FILES["file"]["name"] - the name of the uploaded file</a:t>
            </a:r>
          </a:p>
          <a:p>
            <a:r>
              <a:rPr lang="en-US" dirty="0" smtClean="0"/>
              <a:t>$_FILES["file"]["type"] - the type of the uploaded file</a:t>
            </a:r>
          </a:p>
          <a:p>
            <a:r>
              <a:rPr lang="en-US" dirty="0" smtClean="0"/>
              <a:t>$_FILES["file"]["size"] - the size in bytes of the uploaded file</a:t>
            </a:r>
          </a:p>
          <a:p>
            <a:r>
              <a:rPr lang="en-US" dirty="0" smtClean="0"/>
              <a:t>$_FILES["file"]["</a:t>
            </a:r>
            <a:r>
              <a:rPr lang="en-US" dirty="0" err="1" smtClean="0"/>
              <a:t>tmp_name</a:t>
            </a:r>
            <a:r>
              <a:rPr lang="en-US" dirty="0" smtClean="0"/>
              <a:t>"] - the name of the temporary copy of the file stored on the server</a:t>
            </a:r>
          </a:p>
          <a:p>
            <a:r>
              <a:rPr lang="en-US" dirty="0" smtClean="0"/>
              <a:t>$_FILES["file"]["error"] - the error code resulting from the file upload</a:t>
            </a:r>
          </a:p>
          <a:p>
            <a:r>
              <a:rPr lang="en-US" dirty="0" smtClean="0"/>
              <a:t>This is a very simple way of uploading files. For security reasons, you should </a:t>
            </a:r>
            <a:r>
              <a:rPr lang="en-US" u="sng" dirty="0" smtClean="0">
                <a:effectLst/>
                <a:hlinkClick r:id="rId3" tooltip="Click to Continue &gt; by Text-Enhance"/>
              </a:rPr>
              <a:t>add</a:t>
            </a:r>
            <a:r>
              <a:rPr lang="en-US" dirty="0" smtClean="0"/>
              <a:t> restrictions on what the user is allowed to upload.</a:t>
            </a:r>
          </a:p>
          <a:p>
            <a:endParaRPr lang="en-US" dirty="0" smtClean="0"/>
          </a:p>
          <a:p>
            <a:r>
              <a:rPr lang="en-US" b="1" dirty="0" smtClean="0"/>
              <a:t>Restrictions on Upload</a:t>
            </a:r>
          </a:p>
          <a:p>
            <a:r>
              <a:rPr lang="en-US" dirty="0" smtClean="0"/>
              <a:t>In this script we add some restrictions to the file upload. The user may only upload .gif or .jpeg files and the file size must be under 20 kb</a:t>
            </a:r>
          </a:p>
          <a:p>
            <a:r>
              <a:rPr lang="en-US" b="1" dirty="0" smtClean="0"/>
              <a:t>Saving the Uploaded File</a:t>
            </a:r>
          </a:p>
          <a:p>
            <a:r>
              <a:rPr lang="en-US" dirty="0" smtClean="0"/>
              <a:t>The examples above create a temporary copy of the uploaded files in the PHP temp folder on the server.</a:t>
            </a:r>
          </a:p>
          <a:p>
            <a:r>
              <a:rPr lang="en-US" dirty="0" smtClean="0"/>
              <a:t>The temporary copied files disappears when the script ends. To store the uploaded file we need to copy it to a different location:</a:t>
            </a:r>
          </a:p>
          <a:p>
            <a:r>
              <a:rPr lang="en-US" dirty="0" smtClean="0"/>
              <a:t>The script above checks if the file already exists, if it does not, it copies the file to the specified folder.</a:t>
            </a:r>
          </a:p>
          <a:p>
            <a:r>
              <a:rPr lang="en-US" b="1" dirty="0" smtClean="0"/>
              <a:t>Note:</a:t>
            </a:r>
            <a:r>
              <a:rPr lang="en-US" dirty="0" smtClean="0"/>
              <a:t> This example saves the file to a new folder called "upload"</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09806739-C791-46CE-93F0-517719BD1947}" type="slidenum">
              <a:rPr lang="en-US" smtClean="0"/>
              <a:pPr>
                <a:defRPr/>
              </a:pPr>
              <a:t>27</a:t>
            </a:fld>
            <a:endParaRPr lang="en-US"/>
          </a:p>
        </p:txBody>
      </p:sp>
    </p:spTree>
    <p:extLst>
      <p:ext uri="{BB962C8B-B14F-4D97-AF65-F5344CB8AC3E}">
        <p14:creationId xmlns:p14="http://schemas.microsoft.com/office/powerpoint/2010/main" val="34300425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EC4AE668-F1CA-43CC-B224-31C4FB1DBC35}" type="datetimeFigureOut">
              <a:rPr lang="en-US" smtClean="0"/>
              <a:pPr>
                <a:defRPr/>
              </a:pPr>
              <a:t>9/20/2016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p>
            <a:pPr>
              <a:defRPr/>
            </a:pPr>
            <a:fld id="{C17EFC5B-740B-4522-A0AB-5F62F4C7676E}" type="slidenum">
              <a:rPr lang="en-US" smtClean="0"/>
              <a:pPr>
                <a:defRPr/>
              </a:pPr>
              <a:t>‹#›</a:t>
            </a:fld>
            <a:endParaRPr lang="en-US"/>
          </a:p>
        </p:txBody>
      </p:sp>
      <p:pic>
        <p:nvPicPr>
          <p:cNvPr id="1027" name="Picture 3" descr="C:\Users\Dell PC\Desktop\mainp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38" y="2133600"/>
            <a:ext cx="9162738" cy="2362200"/>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p:nvPr>
        </p:nvSpPr>
        <p:spPr>
          <a:xfrm>
            <a:off x="295431" y="4800600"/>
            <a:ext cx="8696169" cy="609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228600" y="2247901"/>
            <a:ext cx="3886200" cy="1981199"/>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130212749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6CD99824-1F69-4447-A1FA-885D9A971CFD}" type="datetimeFigureOut">
              <a:rPr lang="en-US" smtClean="0"/>
              <a:pPr>
                <a:defRPr/>
              </a:pPr>
              <a:t>9/20/2016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F3F0F90-7C74-4A0B-8F64-E4025412BFDF}" type="slidenum">
              <a:rPr lang="en-US" smtClean="0"/>
              <a:pPr>
                <a:defRPr/>
              </a:pPr>
              <a:t>‹#›</a:t>
            </a:fld>
            <a:endParaRPr lang="en-US"/>
          </a:p>
        </p:txBody>
      </p:sp>
    </p:spTree>
    <p:extLst>
      <p:ext uri="{BB962C8B-B14F-4D97-AF65-F5344CB8AC3E}">
        <p14:creationId xmlns:p14="http://schemas.microsoft.com/office/powerpoint/2010/main" val="252277444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E96A6526-D663-48E6-9215-CEB195B25779}" type="datetimeFigureOut">
              <a:rPr lang="en-US" smtClean="0"/>
              <a:pPr>
                <a:defRPr/>
              </a:pPr>
              <a:t>9/20/2016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8A039B4-C0FB-4C68-9D23-BFF8BCD28163}" type="slidenum">
              <a:rPr lang="en-US" smtClean="0"/>
              <a:pPr>
                <a:defRPr/>
              </a:pPr>
              <a:t>‹#›</a:t>
            </a:fld>
            <a:endParaRPr lang="en-US"/>
          </a:p>
        </p:txBody>
      </p:sp>
    </p:spTree>
    <p:extLst>
      <p:ext uri="{BB962C8B-B14F-4D97-AF65-F5344CB8AC3E}">
        <p14:creationId xmlns:p14="http://schemas.microsoft.com/office/powerpoint/2010/main" val="228613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2A8C5B54-1915-4CCF-BFE8-35A322F52A79}" type="datetimeFigureOut">
              <a:rPr lang="en-US" smtClean="0"/>
              <a:pPr>
                <a:defRPr/>
              </a:pPr>
              <a:t>9/20/2016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E6D9CF1-302D-4F0B-92B7-33217D1A59D2}" type="slidenum">
              <a:rPr lang="en-US" smtClean="0"/>
              <a:pPr>
                <a:defRPr/>
              </a:pPr>
              <a:t>‹#›</a:t>
            </a:fld>
            <a:endParaRPr lang="en-US"/>
          </a:p>
        </p:txBody>
      </p:sp>
      <p:pic>
        <p:nvPicPr>
          <p:cNvPr id="1026" name="Picture 2" descr="C:\Users\Dell PC\Desktop\templat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763"/>
            <a:ext cx="9144000" cy="35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817285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72DBDF9C-0C2C-44E4-A845-2D25F1BABF6B}" type="datetimeFigureOut">
              <a:rPr lang="en-US" smtClean="0"/>
              <a:pPr>
                <a:defRPr/>
              </a:pPr>
              <a:t>9/20/2016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A5E5768-A308-4713-BFA1-B86A1A28879A}" type="slidenum">
              <a:rPr lang="en-US" smtClean="0"/>
              <a:pPr>
                <a:defRPr/>
              </a:pPr>
              <a:t>‹#›</a:t>
            </a:fld>
            <a:endParaRPr lang="en-US"/>
          </a:p>
        </p:txBody>
      </p:sp>
    </p:spTree>
    <p:extLst>
      <p:ext uri="{BB962C8B-B14F-4D97-AF65-F5344CB8AC3E}">
        <p14:creationId xmlns:p14="http://schemas.microsoft.com/office/powerpoint/2010/main" val="49441087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165772F5-FBC4-4CEF-AE3F-43F45729A248}" type="datetimeFigureOut">
              <a:rPr lang="en-US" smtClean="0"/>
              <a:pPr>
                <a:defRPr/>
              </a:pPr>
              <a:t>9/20/2016</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34C6ADA-1504-4291-A2C4-533E1D2E0AEF}" type="slidenum">
              <a:rPr lang="en-US" smtClean="0"/>
              <a:pPr>
                <a:defRPr/>
              </a:pPr>
              <a:t>‹#›</a:t>
            </a:fld>
            <a:endParaRPr lang="en-US"/>
          </a:p>
        </p:txBody>
      </p:sp>
    </p:spTree>
    <p:extLst>
      <p:ext uri="{BB962C8B-B14F-4D97-AF65-F5344CB8AC3E}">
        <p14:creationId xmlns:p14="http://schemas.microsoft.com/office/powerpoint/2010/main" val="113481567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DE2E72A5-4903-410D-8791-A372FD1F24FD}" type="datetimeFigureOut">
              <a:rPr lang="en-US" smtClean="0"/>
              <a:pPr>
                <a:defRPr/>
              </a:pPr>
              <a:t>9/20/2016</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AC3AE5CF-A03A-4DBF-B1DB-DF3D5CB2024E}" type="slidenum">
              <a:rPr lang="en-US" smtClean="0"/>
              <a:pPr>
                <a:defRPr/>
              </a:pPr>
              <a:t>‹#›</a:t>
            </a:fld>
            <a:endParaRPr lang="en-US"/>
          </a:p>
        </p:txBody>
      </p:sp>
    </p:spTree>
    <p:extLst>
      <p:ext uri="{BB962C8B-B14F-4D97-AF65-F5344CB8AC3E}">
        <p14:creationId xmlns:p14="http://schemas.microsoft.com/office/powerpoint/2010/main" val="251186128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8FDD1508-1772-4A02-80CA-2EB513C787D2}" type="datetimeFigureOut">
              <a:rPr lang="en-US" smtClean="0"/>
              <a:pPr>
                <a:defRPr/>
              </a:pPr>
              <a:t>9/20/2016</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52B3ED1E-04D3-4624-AA03-F86959AA640D}" type="slidenum">
              <a:rPr lang="en-US" smtClean="0"/>
              <a:pPr>
                <a:defRPr/>
              </a:pPr>
              <a:t>‹#›</a:t>
            </a:fld>
            <a:endParaRPr lang="en-US"/>
          </a:p>
        </p:txBody>
      </p:sp>
    </p:spTree>
    <p:extLst>
      <p:ext uri="{BB962C8B-B14F-4D97-AF65-F5344CB8AC3E}">
        <p14:creationId xmlns:p14="http://schemas.microsoft.com/office/powerpoint/2010/main" val="20641964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51E7AA6-C5F1-48F7-90D3-6DDD94D4EDA2}" type="datetimeFigureOut">
              <a:rPr lang="en-US" smtClean="0"/>
              <a:pPr>
                <a:defRPr/>
              </a:pPr>
              <a:t>9/20/2016</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640B0EBB-2F9F-409B-93E8-4092BA6839E2}" type="slidenum">
              <a:rPr lang="en-US" smtClean="0"/>
              <a:pPr>
                <a:defRPr/>
              </a:pPr>
              <a:t>‹#›</a:t>
            </a:fld>
            <a:endParaRPr lang="en-US"/>
          </a:p>
        </p:txBody>
      </p:sp>
    </p:spTree>
    <p:extLst>
      <p:ext uri="{BB962C8B-B14F-4D97-AF65-F5344CB8AC3E}">
        <p14:creationId xmlns:p14="http://schemas.microsoft.com/office/powerpoint/2010/main" val="66664064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C16DCCC5-D01C-4F8B-9B0D-7F7EDD315DC6}" type="datetimeFigureOut">
              <a:rPr lang="en-US" smtClean="0"/>
              <a:pPr>
                <a:defRPr/>
              </a:pPr>
              <a:t>9/20/2016</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C1EBEA3-F81C-42D0-B78D-3014A771B646}" type="slidenum">
              <a:rPr lang="en-US" smtClean="0"/>
              <a:pPr>
                <a:defRPr/>
              </a:pPr>
              <a:t>‹#›</a:t>
            </a:fld>
            <a:endParaRPr lang="en-US"/>
          </a:p>
        </p:txBody>
      </p:sp>
    </p:spTree>
    <p:extLst>
      <p:ext uri="{BB962C8B-B14F-4D97-AF65-F5344CB8AC3E}">
        <p14:creationId xmlns:p14="http://schemas.microsoft.com/office/powerpoint/2010/main" val="114493237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6BE074C9-74CC-4DE2-B1F3-373E5E47989D}" type="datetimeFigureOut">
              <a:rPr lang="en-US" smtClean="0"/>
              <a:pPr>
                <a:defRPr/>
              </a:pPr>
              <a:t>9/20/2016</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9F5F67E-9C63-49F9-856D-181D3B7A99D0}" type="slidenum">
              <a:rPr lang="en-US" smtClean="0"/>
              <a:pPr>
                <a:defRPr/>
              </a:pPr>
              <a:t>‹#›</a:t>
            </a:fld>
            <a:endParaRPr lang="en-US"/>
          </a:p>
        </p:txBody>
      </p:sp>
    </p:spTree>
    <p:extLst>
      <p:ext uri="{BB962C8B-B14F-4D97-AF65-F5344CB8AC3E}">
        <p14:creationId xmlns:p14="http://schemas.microsoft.com/office/powerpoint/2010/main" val="5147184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905000"/>
            <a:ext cx="8229600" cy="4221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E78CB468-4193-42D6-A575-D53A1410C8CC}" type="datetimeFigureOut">
              <a:rPr lang="en-US" smtClean="0"/>
              <a:pPr>
                <a:defRPr/>
              </a:pPr>
              <a:t>9/20/2016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F5F4C108-F6EC-4FF6-A109-4D6046DA9A05}" type="slidenum">
              <a:rPr lang="en-US" smtClean="0"/>
              <a:pPr>
                <a:defRPr/>
              </a:pPr>
              <a:t>‹#›</a:t>
            </a:fld>
            <a:endParaRPr lang="en-US"/>
          </a:p>
        </p:txBody>
      </p:sp>
      <p:pic>
        <p:nvPicPr>
          <p:cNvPr id="8" name="Picture 2" descr="C:\Users\Dell PC\Desktop\template2.jp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4763"/>
            <a:ext cx="9144000" cy="35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0384082"/>
      </p:ext>
    </p:extLst>
  </p:cSld>
  <p:clrMap bg1="lt1" tx1="dk1" bg2="lt2" tx2="dk2" accent1="accent1" accent2="accent2" accent3="accent3" accent4="accent4" accent5="accent5" accent6="accent6" hlink="hlink" folHlink="folHlink"/>
  <p:sldLayoutIdLst>
    <p:sldLayoutId id="2147483954" r:id="rId1"/>
    <p:sldLayoutId id="2147483955" r:id="rId2"/>
    <p:sldLayoutId id="2147483956" r:id="rId3"/>
    <p:sldLayoutId id="2147483957" r:id="rId4"/>
    <p:sldLayoutId id="2147483958" r:id="rId5"/>
    <p:sldLayoutId id="2147483959" r:id="rId6"/>
    <p:sldLayoutId id="2147483960" r:id="rId7"/>
    <p:sldLayoutId id="2147483961" r:id="rId8"/>
    <p:sldLayoutId id="2147483962" r:id="rId9"/>
    <p:sldLayoutId id="2147483963" r:id="rId10"/>
    <p:sldLayoutId id="2147483964"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ubtitle 2"/>
          <p:cNvSpPr>
            <a:spLocks noGrp="1"/>
          </p:cNvSpPr>
          <p:nvPr>
            <p:ph type="subTitle" idx="1"/>
          </p:nvPr>
        </p:nvSpPr>
        <p:spPr>
          <a:xfrm>
            <a:off x="381000" y="4800600"/>
            <a:ext cx="8077200" cy="1500188"/>
          </a:xfrm>
        </p:spPr>
        <p:txBody>
          <a:bodyPr>
            <a:normAutofit fontScale="62500" lnSpcReduction="20000"/>
          </a:bodyPr>
          <a:lstStyle/>
          <a:p>
            <a:pPr eaLnBrk="1" hangingPunct="1"/>
            <a:endParaRPr lang="en-US" sz="2400" b="1" dirty="0" smtClean="0"/>
          </a:p>
          <a:p>
            <a:pPr eaLnBrk="1" hangingPunct="1"/>
            <a:r>
              <a:rPr lang="en-US" sz="2400" b="1" dirty="0" smtClean="0">
                <a:solidFill>
                  <a:schemeClr val="accent2">
                    <a:lumMod val="40000"/>
                    <a:lumOff val="60000"/>
                  </a:schemeClr>
                </a:solidFill>
              </a:rPr>
              <a:t>Week 7 Server </a:t>
            </a:r>
            <a:r>
              <a:rPr lang="en-US" sz="2400" b="1" dirty="0">
                <a:solidFill>
                  <a:schemeClr val="accent2">
                    <a:lumMod val="40000"/>
                    <a:lumOff val="60000"/>
                  </a:schemeClr>
                </a:solidFill>
              </a:rPr>
              <a:t>side programming</a:t>
            </a:r>
            <a:endParaRPr lang="en-US" sz="2400" b="1" dirty="0" smtClean="0"/>
          </a:p>
          <a:p>
            <a:pPr eaLnBrk="1" hangingPunct="1"/>
            <a:r>
              <a:rPr lang="en-US" dirty="0" smtClean="0"/>
              <a:t>PHP Scripting Language</a:t>
            </a:r>
          </a:p>
          <a:p>
            <a:pPr eaLnBrk="1" hangingPunct="1"/>
            <a:r>
              <a:rPr lang="en-US" dirty="0" smtClean="0"/>
              <a:t>MySQL Database</a:t>
            </a:r>
          </a:p>
          <a:p>
            <a:pPr eaLnBrk="1" hangingPunct="1"/>
            <a:r>
              <a:rPr lang="en-US" dirty="0" smtClean="0"/>
              <a:t>Apache Server</a:t>
            </a:r>
          </a:p>
          <a:p>
            <a:pPr eaLnBrk="1" hangingPunct="1"/>
            <a:endParaRPr lang="en-US" dirty="0" smtClean="0"/>
          </a:p>
        </p:txBody>
      </p:sp>
      <p:sp>
        <p:nvSpPr>
          <p:cNvPr id="2" name="Title 1"/>
          <p:cNvSpPr>
            <a:spLocks noGrp="1"/>
          </p:cNvSpPr>
          <p:nvPr>
            <p:ph type="ctrTitle"/>
          </p:nvPr>
        </p:nvSpPr>
        <p:spPr>
          <a:xfrm>
            <a:off x="457200" y="2543175"/>
            <a:ext cx="3733800" cy="1673352"/>
          </a:xfrm>
        </p:spPr>
        <p:txBody>
          <a:bodyPr>
            <a:normAutofit/>
          </a:bodyPr>
          <a:lstStyle/>
          <a:p>
            <a:pPr eaLnBrk="1" fontAlgn="auto" hangingPunct="1">
              <a:spcAft>
                <a:spcPts val="0"/>
              </a:spcAft>
              <a:defRPr/>
            </a:pPr>
            <a:r>
              <a:rPr lang="en-US" sz="3200" dirty="0" smtClean="0"/>
              <a:t>IT4103 </a:t>
            </a:r>
            <a:br>
              <a:rPr lang="en-US" sz="3200" dirty="0" smtClean="0"/>
            </a:br>
            <a:r>
              <a:rPr lang="en-US" sz="3200" dirty="0" smtClean="0"/>
              <a:t> </a:t>
            </a:r>
            <a:r>
              <a:rPr lang="en-US" sz="3200" dirty="0"/>
              <a:t>W</a:t>
            </a:r>
            <a:r>
              <a:rPr lang="en-US" sz="3200" dirty="0" smtClean="0"/>
              <a:t>eb Programming</a:t>
            </a:r>
            <a:endParaRPr lang="en-US" sz="3200" dirty="0"/>
          </a:p>
        </p:txBody>
      </p:sp>
      <p:pic>
        <p:nvPicPr>
          <p:cNvPr id="819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2801" y="5181600"/>
            <a:ext cx="1524000" cy="1345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3"/>
          <p:cNvSpPr txBox="1">
            <a:spLocks noChangeArrowheads="1"/>
          </p:cNvSpPr>
          <p:nvPr/>
        </p:nvSpPr>
        <p:spPr bwMode="auto">
          <a:xfrm>
            <a:off x="7473052" y="5334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843718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p:cNvSpPr>
          <p:nvPr>
            <p:ph type="title"/>
          </p:nvPr>
        </p:nvSpPr>
        <p:spPr bwMode="auto">
          <a:xfrm>
            <a:off x="457200" y="152400"/>
            <a:ext cx="8229600" cy="1250950"/>
          </a:xfrm>
        </p:spPr>
        <p:txBody>
          <a:bodyPr wrap="square" tIns="45720" bIns="45720" numCol="1" anchorCtr="0" compatLnSpc="1">
            <a:prstTxWarp prst="textNoShape">
              <a:avLst/>
            </a:prstTxWarp>
            <a:normAutofit/>
          </a:bodyPr>
          <a:lstStyle/>
          <a:p>
            <a:pPr>
              <a:defRPr/>
            </a:pPr>
            <a:r>
              <a:rPr lang="en-US" dirty="0" smtClean="0"/>
              <a:t>Welcome.html</a:t>
            </a:r>
          </a:p>
        </p:txBody>
      </p:sp>
      <p:sp>
        <p:nvSpPr>
          <p:cNvPr id="55299" name="Rectangle 3"/>
          <p:cNvSpPr>
            <a:spLocks noGrp="1"/>
          </p:cNvSpPr>
          <p:nvPr>
            <p:ph idx="1"/>
          </p:nvPr>
        </p:nvSpPr>
        <p:spPr>
          <a:xfrm>
            <a:off x="381000" y="1371600"/>
            <a:ext cx="8534400" cy="4953000"/>
          </a:xfrm>
        </p:spPr>
        <p:txBody>
          <a:bodyPr>
            <a:normAutofit fontScale="92500" lnSpcReduction="10000"/>
          </a:bodyPr>
          <a:lstStyle/>
          <a:p>
            <a:pPr>
              <a:buFont typeface="Wingdings 2" pitchFamily="18" charset="2"/>
              <a:buNone/>
            </a:pPr>
            <a:r>
              <a:rPr lang="en-US" sz="2400" b="1" dirty="0" smtClean="0"/>
              <a:t>The example below contains an HTML form with two input fields and a submit button.</a:t>
            </a:r>
          </a:p>
          <a:p>
            <a:pPr marL="119062" indent="0">
              <a:buNone/>
              <a:defRPr/>
            </a:pPr>
            <a:r>
              <a:rPr lang="en-US" sz="2800" dirty="0">
                <a:latin typeface="Arial" charset="0"/>
                <a:cs typeface="Arial" charset="0"/>
              </a:rPr>
              <a:t>&lt;html&gt;</a:t>
            </a:r>
            <a:br>
              <a:rPr lang="en-US" sz="2800" dirty="0">
                <a:latin typeface="Arial" charset="0"/>
                <a:cs typeface="Arial" charset="0"/>
              </a:rPr>
            </a:br>
            <a:r>
              <a:rPr lang="en-US" sz="2800" dirty="0">
                <a:latin typeface="Arial" charset="0"/>
                <a:cs typeface="Arial" charset="0"/>
              </a:rPr>
              <a:t>&lt;body</a:t>
            </a:r>
            <a:r>
              <a:rPr lang="en-US" sz="2800" dirty="0" smtClean="0">
                <a:latin typeface="Arial" charset="0"/>
                <a:cs typeface="Arial" charset="0"/>
              </a:rPr>
              <a:t>&gt;</a:t>
            </a:r>
            <a:r>
              <a:rPr lang="en-US" sz="2800" dirty="0">
                <a:latin typeface="Arial" charset="0"/>
                <a:cs typeface="Arial" charset="0"/>
              </a:rPr>
              <a:t/>
            </a:r>
            <a:br>
              <a:rPr lang="en-US" sz="2800" dirty="0">
                <a:latin typeface="Arial" charset="0"/>
                <a:cs typeface="Arial" charset="0"/>
              </a:rPr>
            </a:br>
            <a:r>
              <a:rPr lang="en-US" sz="2800" dirty="0">
                <a:latin typeface="Arial" charset="0"/>
                <a:cs typeface="Arial" charset="0"/>
              </a:rPr>
              <a:t>	</a:t>
            </a:r>
            <a:r>
              <a:rPr lang="en-US" sz="2800" dirty="0">
                <a:solidFill>
                  <a:srgbClr val="0000FF"/>
                </a:solidFill>
                <a:latin typeface="Arial" charset="0"/>
                <a:cs typeface="Arial" charset="0"/>
              </a:rPr>
              <a:t>&lt;form action="</a:t>
            </a:r>
            <a:r>
              <a:rPr lang="en-US" sz="2800" dirty="0" err="1">
                <a:solidFill>
                  <a:srgbClr val="FF3300"/>
                </a:solidFill>
                <a:latin typeface="Arial" charset="0"/>
                <a:cs typeface="Arial" charset="0"/>
              </a:rPr>
              <a:t>welcome.php</a:t>
            </a:r>
            <a:r>
              <a:rPr lang="en-US" sz="2800" dirty="0">
                <a:solidFill>
                  <a:srgbClr val="0000FF"/>
                </a:solidFill>
                <a:latin typeface="Arial" charset="0"/>
                <a:cs typeface="Arial" charset="0"/>
              </a:rPr>
              <a:t>" method="</a:t>
            </a:r>
            <a:r>
              <a:rPr lang="en-US" sz="2800" dirty="0">
                <a:solidFill>
                  <a:srgbClr val="FF3300"/>
                </a:solidFill>
                <a:latin typeface="Arial" charset="0"/>
                <a:cs typeface="Arial" charset="0"/>
              </a:rPr>
              <a:t>post</a:t>
            </a:r>
            <a:r>
              <a:rPr lang="en-US" sz="2800" dirty="0">
                <a:solidFill>
                  <a:srgbClr val="0000FF"/>
                </a:solidFill>
                <a:latin typeface="Arial" charset="0"/>
                <a:cs typeface="Arial" charset="0"/>
              </a:rPr>
              <a:t>"&gt;</a:t>
            </a:r>
            <a:br>
              <a:rPr lang="en-US" sz="2800" dirty="0">
                <a:solidFill>
                  <a:srgbClr val="0000FF"/>
                </a:solidFill>
                <a:latin typeface="Arial" charset="0"/>
                <a:cs typeface="Arial" charset="0"/>
              </a:rPr>
            </a:br>
            <a:r>
              <a:rPr lang="en-US" sz="2800" dirty="0">
                <a:solidFill>
                  <a:srgbClr val="0000FF"/>
                </a:solidFill>
                <a:latin typeface="Arial" charset="0"/>
                <a:cs typeface="Arial" charset="0"/>
              </a:rPr>
              <a:t>	</a:t>
            </a:r>
            <a:r>
              <a:rPr lang="en-US" sz="2800" dirty="0">
                <a:solidFill>
                  <a:srgbClr val="33CC33"/>
                </a:solidFill>
                <a:latin typeface="Arial" charset="0"/>
                <a:cs typeface="Arial" charset="0"/>
              </a:rPr>
              <a:t>//two input fields.</a:t>
            </a:r>
          </a:p>
          <a:p>
            <a:pPr marL="119062" indent="0">
              <a:buNone/>
              <a:defRPr/>
            </a:pPr>
            <a:r>
              <a:rPr lang="en-US" sz="2800" dirty="0">
                <a:latin typeface="Arial" charset="0"/>
                <a:cs typeface="Arial" charset="0"/>
              </a:rPr>
              <a:t>	Name: &lt;input type="text" name="</a:t>
            </a:r>
            <a:r>
              <a:rPr lang="en-US" sz="2800" dirty="0" err="1">
                <a:latin typeface="Arial" charset="0"/>
                <a:cs typeface="Arial" charset="0"/>
              </a:rPr>
              <a:t>fname</a:t>
            </a:r>
            <a:r>
              <a:rPr lang="en-US" sz="2800" dirty="0">
                <a:latin typeface="Arial" charset="0"/>
                <a:cs typeface="Arial" charset="0"/>
              </a:rPr>
              <a:t>" /&gt;</a:t>
            </a:r>
            <a:br>
              <a:rPr lang="en-US" sz="2800" dirty="0">
                <a:latin typeface="Arial" charset="0"/>
                <a:cs typeface="Arial" charset="0"/>
              </a:rPr>
            </a:br>
            <a:r>
              <a:rPr lang="en-US" sz="2800" dirty="0">
                <a:latin typeface="Arial" charset="0"/>
                <a:cs typeface="Arial" charset="0"/>
              </a:rPr>
              <a:t>	Age: &lt;input type="text" name="age" /&gt;</a:t>
            </a:r>
            <a:br>
              <a:rPr lang="en-US" sz="2800" dirty="0">
                <a:latin typeface="Arial" charset="0"/>
                <a:cs typeface="Arial" charset="0"/>
              </a:rPr>
            </a:br>
            <a:r>
              <a:rPr lang="en-US" sz="2800" dirty="0">
                <a:latin typeface="Arial" charset="0"/>
                <a:cs typeface="Arial" charset="0"/>
              </a:rPr>
              <a:t>	</a:t>
            </a:r>
            <a:r>
              <a:rPr lang="en-US" sz="2800" dirty="0">
                <a:solidFill>
                  <a:srgbClr val="33CC33"/>
                </a:solidFill>
                <a:latin typeface="Arial" charset="0"/>
                <a:cs typeface="Arial" charset="0"/>
              </a:rPr>
              <a:t>//submit button.</a:t>
            </a:r>
          </a:p>
          <a:p>
            <a:pPr marL="119062" indent="0">
              <a:buNone/>
              <a:defRPr/>
            </a:pPr>
            <a:r>
              <a:rPr lang="en-US" sz="2800" dirty="0">
                <a:latin typeface="Arial" charset="0"/>
                <a:cs typeface="Arial" charset="0"/>
              </a:rPr>
              <a:t>	&lt;input type="submit</a:t>
            </a:r>
            <a:r>
              <a:rPr lang="en-US" sz="2800" dirty="0" smtClean="0">
                <a:latin typeface="Arial" charset="0"/>
                <a:cs typeface="Arial" charset="0"/>
              </a:rPr>
              <a:t>“ value</a:t>
            </a:r>
            <a:r>
              <a:rPr lang="en-US" sz="2800" dirty="0">
                <a:latin typeface="Arial" charset="0"/>
                <a:cs typeface="Arial" charset="0"/>
              </a:rPr>
              <a:t>="Click" </a:t>
            </a:r>
            <a:r>
              <a:rPr lang="en-US" sz="2800" dirty="0" smtClean="0">
                <a:latin typeface="Arial" charset="0"/>
                <a:cs typeface="Arial" charset="0"/>
              </a:rPr>
              <a:t>/&gt;</a:t>
            </a:r>
            <a:endParaRPr lang="en-US" sz="2800" dirty="0">
              <a:latin typeface="Arial" charset="0"/>
              <a:cs typeface="Arial" charset="0"/>
            </a:endParaRPr>
          </a:p>
          <a:p>
            <a:pPr marL="119062" indent="0">
              <a:buNone/>
              <a:defRPr/>
            </a:pPr>
            <a:r>
              <a:rPr lang="en-US" sz="2800" dirty="0">
                <a:latin typeface="Arial" charset="0"/>
                <a:cs typeface="Arial" charset="0"/>
              </a:rPr>
              <a:t>	</a:t>
            </a:r>
            <a:r>
              <a:rPr lang="en-US" sz="2800" dirty="0">
                <a:solidFill>
                  <a:srgbClr val="0000FF"/>
                </a:solidFill>
                <a:latin typeface="Arial" charset="0"/>
                <a:cs typeface="Arial" charset="0"/>
              </a:rPr>
              <a:t>&lt;/form</a:t>
            </a:r>
            <a:r>
              <a:rPr lang="en-US" sz="2800" dirty="0" smtClean="0">
                <a:solidFill>
                  <a:srgbClr val="0000FF"/>
                </a:solidFill>
                <a:latin typeface="Arial" charset="0"/>
                <a:cs typeface="Arial" charset="0"/>
              </a:rPr>
              <a:t>&gt;</a:t>
            </a:r>
            <a:r>
              <a:rPr lang="en-US" sz="2800" dirty="0">
                <a:latin typeface="Arial" charset="0"/>
                <a:cs typeface="Arial" charset="0"/>
              </a:rPr>
              <a:t/>
            </a:r>
            <a:br>
              <a:rPr lang="en-US" sz="2800" dirty="0">
                <a:latin typeface="Arial" charset="0"/>
                <a:cs typeface="Arial" charset="0"/>
              </a:rPr>
            </a:br>
            <a:r>
              <a:rPr lang="en-US" sz="2800" dirty="0">
                <a:latin typeface="Arial" charset="0"/>
                <a:cs typeface="Arial" charset="0"/>
              </a:rPr>
              <a:t>&lt;/body&gt;</a:t>
            </a:r>
            <a:br>
              <a:rPr lang="en-US" sz="2800" dirty="0">
                <a:latin typeface="Arial" charset="0"/>
                <a:cs typeface="Arial" charset="0"/>
              </a:rPr>
            </a:br>
            <a:r>
              <a:rPr lang="en-US" sz="2800" dirty="0">
                <a:latin typeface="Arial" charset="0"/>
                <a:cs typeface="Arial" charset="0"/>
              </a:rPr>
              <a:t>&lt;/html&gt; </a:t>
            </a:r>
          </a:p>
          <a:p>
            <a:pPr>
              <a:buFont typeface="Wingdings 2" pitchFamily="18" charset="2"/>
              <a:buNone/>
            </a:pPr>
            <a:endParaRPr lang="en-US" sz="2400" dirty="0" smtClean="0"/>
          </a:p>
        </p:txBody>
      </p:sp>
      <p:sp>
        <p:nvSpPr>
          <p:cNvPr id="4" name="TextBox 3"/>
          <p:cNvSpPr txBox="1">
            <a:spLocks noChangeArrowheads="1"/>
          </p:cNvSpPr>
          <p:nvPr/>
        </p:nvSpPr>
        <p:spPr bwMode="auto">
          <a:xfrm>
            <a:off x="7473052" y="5334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p:cNvSpPr>
          <p:nvPr>
            <p:ph type="title"/>
          </p:nvPr>
        </p:nvSpPr>
        <p:spPr bwMode="auto"/>
        <p:txBody>
          <a:bodyPr wrap="square" tIns="45720" bIns="45720" numCol="1" anchorCtr="0" compatLnSpc="1">
            <a:prstTxWarp prst="textNoShape">
              <a:avLst/>
            </a:prstTxWarp>
          </a:bodyPr>
          <a:lstStyle/>
          <a:p>
            <a:pPr>
              <a:defRPr/>
            </a:pPr>
            <a:r>
              <a:rPr lang="en-US" dirty="0" err="1" smtClean="0"/>
              <a:t>Welcome.php</a:t>
            </a:r>
            <a:r>
              <a:rPr lang="en-US" dirty="0" smtClean="0"/>
              <a:t> </a:t>
            </a:r>
          </a:p>
        </p:txBody>
      </p:sp>
      <p:sp>
        <p:nvSpPr>
          <p:cNvPr id="2" name="Content Placeholder 1"/>
          <p:cNvSpPr>
            <a:spLocks noGrp="1"/>
          </p:cNvSpPr>
          <p:nvPr>
            <p:ph idx="1"/>
          </p:nvPr>
        </p:nvSpPr>
        <p:spPr/>
        <p:txBody>
          <a:bodyPr/>
          <a:lstStyle/>
          <a:p>
            <a:pPr marL="119062" indent="0">
              <a:buNone/>
            </a:pPr>
            <a:r>
              <a:rPr lang="en-US" dirty="0">
                <a:latin typeface="Arial" charset="0"/>
                <a:cs typeface="Arial" charset="0"/>
              </a:rPr>
              <a:t>&lt;html&gt;</a:t>
            </a:r>
            <a:br>
              <a:rPr lang="en-US" dirty="0">
                <a:latin typeface="Arial" charset="0"/>
                <a:cs typeface="Arial" charset="0"/>
              </a:rPr>
            </a:br>
            <a:r>
              <a:rPr lang="en-US" dirty="0">
                <a:latin typeface="Arial" charset="0"/>
                <a:cs typeface="Arial" charset="0"/>
              </a:rPr>
              <a:t>&lt;body</a:t>
            </a:r>
            <a:r>
              <a:rPr lang="en-US" dirty="0" smtClean="0">
                <a:latin typeface="Arial" charset="0"/>
                <a:cs typeface="Arial" charset="0"/>
              </a:rPr>
              <a:t>&gt;</a:t>
            </a:r>
            <a:r>
              <a:rPr lang="en-US" dirty="0">
                <a:latin typeface="Arial" charset="0"/>
                <a:cs typeface="Arial" charset="0"/>
              </a:rPr>
              <a:t/>
            </a:r>
            <a:br>
              <a:rPr lang="en-US" dirty="0">
                <a:latin typeface="Arial" charset="0"/>
                <a:cs typeface="Arial" charset="0"/>
              </a:rPr>
            </a:br>
            <a:r>
              <a:rPr lang="en-US" dirty="0">
                <a:latin typeface="Arial" charset="0"/>
                <a:cs typeface="Arial" charset="0"/>
              </a:rPr>
              <a:t>Welcome </a:t>
            </a:r>
            <a:r>
              <a:rPr lang="en-US" dirty="0">
                <a:solidFill>
                  <a:srgbClr val="FF3300"/>
                </a:solidFill>
                <a:latin typeface="Arial" charset="0"/>
                <a:cs typeface="Arial" charset="0"/>
              </a:rPr>
              <a:t>&lt;?</a:t>
            </a:r>
            <a:r>
              <a:rPr lang="en-US" dirty="0" err="1">
                <a:solidFill>
                  <a:srgbClr val="FF3300"/>
                </a:solidFill>
                <a:latin typeface="Arial" charset="0"/>
                <a:cs typeface="Arial" charset="0"/>
              </a:rPr>
              <a:t>php</a:t>
            </a:r>
            <a:r>
              <a:rPr lang="en-US" dirty="0">
                <a:latin typeface="Arial" charset="0"/>
                <a:cs typeface="Arial" charset="0"/>
              </a:rPr>
              <a:t> echo </a:t>
            </a:r>
            <a:r>
              <a:rPr lang="en-US" dirty="0">
                <a:solidFill>
                  <a:srgbClr val="0000FF"/>
                </a:solidFill>
                <a:latin typeface="Arial" charset="0"/>
                <a:cs typeface="Arial" charset="0"/>
              </a:rPr>
              <a:t>$_POST["</a:t>
            </a:r>
            <a:r>
              <a:rPr lang="en-US" dirty="0" err="1">
                <a:solidFill>
                  <a:srgbClr val="0000FF"/>
                </a:solidFill>
                <a:latin typeface="Arial" charset="0"/>
                <a:cs typeface="Arial" charset="0"/>
              </a:rPr>
              <a:t>fname</a:t>
            </a:r>
            <a:r>
              <a:rPr lang="en-US" dirty="0">
                <a:solidFill>
                  <a:srgbClr val="0000FF"/>
                </a:solidFill>
                <a:latin typeface="Arial" charset="0"/>
                <a:cs typeface="Arial" charset="0"/>
              </a:rPr>
              <a:t>"]</a:t>
            </a:r>
            <a:r>
              <a:rPr lang="en-US" dirty="0">
                <a:latin typeface="Arial" charset="0"/>
                <a:cs typeface="Arial" charset="0"/>
              </a:rPr>
              <a:t>; </a:t>
            </a:r>
            <a:r>
              <a:rPr lang="en-US" dirty="0">
                <a:solidFill>
                  <a:srgbClr val="FF3300"/>
                </a:solidFill>
                <a:latin typeface="Arial" charset="0"/>
                <a:cs typeface="Arial" charset="0"/>
              </a:rPr>
              <a:t>?&gt;</a:t>
            </a:r>
            <a:r>
              <a:rPr lang="en-US" dirty="0">
                <a:latin typeface="Arial" charset="0"/>
                <a:cs typeface="Arial" charset="0"/>
              </a:rPr>
              <a:t>!&lt;</a:t>
            </a:r>
            <a:r>
              <a:rPr lang="en-US" dirty="0" err="1">
                <a:latin typeface="Arial" charset="0"/>
                <a:cs typeface="Arial" charset="0"/>
              </a:rPr>
              <a:t>br</a:t>
            </a:r>
            <a:r>
              <a:rPr lang="en-US" dirty="0">
                <a:latin typeface="Arial" charset="0"/>
                <a:cs typeface="Arial" charset="0"/>
              </a:rPr>
              <a:t> /&gt;</a:t>
            </a:r>
            <a:br>
              <a:rPr lang="en-US" dirty="0">
                <a:latin typeface="Arial" charset="0"/>
                <a:cs typeface="Arial" charset="0"/>
              </a:rPr>
            </a:br>
            <a:r>
              <a:rPr lang="en-US" dirty="0">
                <a:latin typeface="Arial" charset="0"/>
                <a:cs typeface="Arial" charset="0"/>
              </a:rPr>
              <a:t>You are </a:t>
            </a:r>
            <a:r>
              <a:rPr lang="en-US" dirty="0">
                <a:solidFill>
                  <a:srgbClr val="FF3300"/>
                </a:solidFill>
                <a:latin typeface="Arial" charset="0"/>
                <a:cs typeface="Arial" charset="0"/>
              </a:rPr>
              <a:t>&lt;?</a:t>
            </a:r>
            <a:r>
              <a:rPr lang="en-US" dirty="0" err="1">
                <a:solidFill>
                  <a:srgbClr val="FF3300"/>
                </a:solidFill>
                <a:latin typeface="Arial" charset="0"/>
                <a:cs typeface="Arial" charset="0"/>
              </a:rPr>
              <a:t>php</a:t>
            </a:r>
            <a:r>
              <a:rPr lang="en-US" dirty="0">
                <a:latin typeface="Arial" charset="0"/>
                <a:cs typeface="Arial" charset="0"/>
              </a:rPr>
              <a:t> echo </a:t>
            </a:r>
            <a:r>
              <a:rPr lang="en-US" dirty="0">
                <a:solidFill>
                  <a:srgbClr val="0000FF"/>
                </a:solidFill>
                <a:latin typeface="Arial" charset="0"/>
                <a:cs typeface="Arial" charset="0"/>
              </a:rPr>
              <a:t>$_POST["age"]</a:t>
            </a:r>
            <a:r>
              <a:rPr lang="en-US" dirty="0">
                <a:latin typeface="Arial" charset="0"/>
                <a:cs typeface="Arial" charset="0"/>
              </a:rPr>
              <a:t>; </a:t>
            </a:r>
            <a:r>
              <a:rPr lang="en-US" dirty="0">
                <a:solidFill>
                  <a:srgbClr val="FF3300"/>
                </a:solidFill>
                <a:latin typeface="Arial" charset="0"/>
                <a:cs typeface="Arial" charset="0"/>
              </a:rPr>
              <a:t>?&gt;</a:t>
            </a:r>
            <a:r>
              <a:rPr lang="en-US" dirty="0">
                <a:latin typeface="Arial" charset="0"/>
                <a:cs typeface="Arial" charset="0"/>
              </a:rPr>
              <a:t> years old</a:t>
            </a:r>
            <a:r>
              <a:rPr lang="en-US" dirty="0" smtClean="0">
                <a:latin typeface="Arial" charset="0"/>
                <a:cs typeface="Arial" charset="0"/>
              </a:rPr>
              <a:t>.</a:t>
            </a:r>
            <a:r>
              <a:rPr lang="en-US" dirty="0">
                <a:latin typeface="Arial" charset="0"/>
                <a:cs typeface="Arial" charset="0"/>
              </a:rPr>
              <a:t/>
            </a:r>
            <a:br>
              <a:rPr lang="en-US" dirty="0">
                <a:latin typeface="Arial" charset="0"/>
                <a:cs typeface="Arial" charset="0"/>
              </a:rPr>
            </a:br>
            <a:r>
              <a:rPr lang="en-US" dirty="0">
                <a:latin typeface="Arial" charset="0"/>
                <a:cs typeface="Arial" charset="0"/>
              </a:rPr>
              <a:t>&lt;/body&gt;</a:t>
            </a:r>
            <a:br>
              <a:rPr lang="en-US" dirty="0">
                <a:latin typeface="Arial" charset="0"/>
                <a:cs typeface="Arial" charset="0"/>
              </a:rPr>
            </a:br>
            <a:r>
              <a:rPr lang="en-US" dirty="0">
                <a:latin typeface="Arial" charset="0"/>
                <a:cs typeface="Arial" charset="0"/>
              </a:rPr>
              <a:t>&lt;/html&gt; </a:t>
            </a:r>
          </a:p>
          <a:p>
            <a:pPr marL="119062" indent="0">
              <a:buNone/>
            </a:pPr>
            <a:endParaRPr lang="en-US" dirty="0"/>
          </a:p>
        </p:txBody>
      </p:sp>
      <p:sp>
        <p:nvSpPr>
          <p:cNvPr id="4" name="TextBox 3"/>
          <p:cNvSpPr txBox="1">
            <a:spLocks noChangeArrowheads="1"/>
          </p:cNvSpPr>
          <p:nvPr/>
        </p:nvSpPr>
        <p:spPr bwMode="auto">
          <a:xfrm>
            <a:off x="7473052" y="5334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 handling -Example 2</a:t>
            </a:r>
          </a:p>
        </p:txBody>
      </p:sp>
      <p:pic>
        <p:nvPicPr>
          <p:cNvPr id="4099"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1905000"/>
            <a:ext cx="4419600" cy="3660219"/>
          </a:xfrm>
          <a:prstGeom prst="rect">
            <a:avLst/>
          </a:prstGeom>
          <a:noFill/>
          <a:ln w="28575">
            <a:solidFill>
              <a:srgbClr val="FFC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4886325"/>
            <a:ext cx="4046737" cy="1743075"/>
          </a:xfrm>
          <a:prstGeom prst="rect">
            <a:avLst/>
          </a:prstGeom>
          <a:noFill/>
          <a:ln w="28575">
            <a:solidFill>
              <a:srgbClr val="00B0F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3"/>
          <p:cNvSpPr txBox="1">
            <a:spLocks noChangeArrowheads="1"/>
          </p:cNvSpPr>
          <p:nvPr/>
        </p:nvSpPr>
        <p:spPr bwMode="auto">
          <a:xfrm>
            <a:off x="7473052" y="5334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133230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Message.html</a:t>
            </a:r>
            <a:endParaRPr lang="en-US" dirty="0"/>
          </a:p>
        </p:txBody>
      </p:sp>
      <p:sp>
        <p:nvSpPr>
          <p:cNvPr id="3" name="Content Placeholder 2"/>
          <p:cNvSpPr>
            <a:spLocks noGrp="1"/>
          </p:cNvSpPr>
          <p:nvPr>
            <p:ph idx="1"/>
          </p:nvPr>
        </p:nvSpPr>
        <p:spPr/>
        <p:txBody>
          <a:bodyPr>
            <a:normAutofit fontScale="92500" lnSpcReduction="20000"/>
          </a:bodyPr>
          <a:lstStyle/>
          <a:p>
            <a:pPr marL="119062" indent="0">
              <a:buNone/>
            </a:pPr>
            <a:r>
              <a:rPr lang="en-US" sz="2400" dirty="0"/>
              <a:t>&lt;html&gt;</a:t>
            </a:r>
          </a:p>
          <a:p>
            <a:pPr marL="119062" indent="0">
              <a:buNone/>
            </a:pPr>
            <a:r>
              <a:rPr lang="en-US" sz="2400" dirty="0"/>
              <a:t>&lt;head&gt;Message&lt;/head&gt;</a:t>
            </a:r>
          </a:p>
          <a:p>
            <a:pPr marL="119062" indent="0">
              <a:buNone/>
            </a:pPr>
            <a:r>
              <a:rPr lang="en-US" sz="2400" dirty="0"/>
              <a:t>&lt;body&gt;</a:t>
            </a:r>
          </a:p>
          <a:p>
            <a:pPr marL="119062" indent="0">
              <a:buNone/>
            </a:pPr>
            <a:r>
              <a:rPr lang="en-US" sz="2400" dirty="0"/>
              <a:t>&lt;form method="POST" action="</a:t>
            </a:r>
            <a:r>
              <a:rPr lang="en-US" sz="2400" dirty="0" err="1"/>
              <a:t>reply.php</a:t>
            </a:r>
            <a:r>
              <a:rPr lang="en-US" sz="2400" dirty="0"/>
              <a:t>"&gt;</a:t>
            </a:r>
          </a:p>
          <a:p>
            <a:pPr marL="119062" indent="0">
              <a:buNone/>
            </a:pPr>
            <a:r>
              <a:rPr lang="en-US" sz="2400" dirty="0"/>
              <a:t>&lt;p&gt; Name &lt;/p&gt; &lt;input type="text" name="name" size=20  /&gt;</a:t>
            </a:r>
          </a:p>
          <a:p>
            <a:pPr marL="119062" indent="0">
              <a:buNone/>
            </a:pPr>
            <a:r>
              <a:rPr lang="en-US" sz="2400" dirty="0"/>
              <a:t>&lt;p&gt; Comment &lt;/p&gt; &lt;</a:t>
            </a:r>
            <a:r>
              <a:rPr lang="en-US" sz="2400" dirty="0" err="1"/>
              <a:t>textarea</a:t>
            </a:r>
            <a:r>
              <a:rPr lang="en-US" sz="2400" dirty="0"/>
              <a:t> name="</a:t>
            </a:r>
            <a:r>
              <a:rPr lang="en-US" sz="2400" dirty="0" err="1"/>
              <a:t>msg</a:t>
            </a:r>
            <a:r>
              <a:rPr lang="en-US" sz="2400" dirty="0"/>
              <a:t>" &gt;&lt;/</a:t>
            </a:r>
            <a:r>
              <a:rPr lang="en-US" sz="2400" dirty="0" err="1"/>
              <a:t>textarea</a:t>
            </a:r>
            <a:r>
              <a:rPr lang="en-US" sz="2400" dirty="0"/>
              <a:t>&gt;</a:t>
            </a:r>
          </a:p>
          <a:p>
            <a:pPr marL="119062" indent="0">
              <a:buNone/>
            </a:pPr>
            <a:endParaRPr lang="en-US" sz="2400" dirty="0"/>
          </a:p>
          <a:p>
            <a:pPr marL="119062" indent="0">
              <a:buNone/>
            </a:pPr>
            <a:r>
              <a:rPr lang="en-US" sz="2400" dirty="0"/>
              <a:t>&lt;input type="submit" name="send" value="Send" /&gt;</a:t>
            </a:r>
          </a:p>
          <a:p>
            <a:pPr marL="119062" indent="0">
              <a:buNone/>
            </a:pPr>
            <a:endParaRPr lang="en-US" sz="2400" dirty="0"/>
          </a:p>
          <a:p>
            <a:pPr marL="119062" indent="0">
              <a:buNone/>
            </a:pPr>
            <a:r>
              <a:rPr lang="en-US" sz="2400" dirty="0"/>
              <a:t>&lt;/form&gt;</a:t>
            </a:r>
          </a:p>
          <a:p>
            <a:pPr marL="119062" indent="0">
              <a:buNone/>
            </a:pPr>
            <a:r>
              <a:rPr lang="en-US" sz="2400" dirty="0"/>
              <a:t>&lt;/body&gt;</a:t>
            </a:r>
          </a:p>
          <a:p>
            <a:pPr marL="119062" indent="0">
              <a:buNone/>
            </a:pPr>
            <a:r>
              <a:rPr lang="en-US" sz="2400" dirty="0"/>
              <a:t>&lt;/html&gt;</a:t>
            </a:r>
          </a:p>
        </p:txBody>
      </p:sp>
      <p:sp>
        <p:nvSpPr>
          <p:cNvPr id="4" name="TextBox 3"/>
          <p:cNvSpPr txBox="1">
            <a:spLocks noChangeArrowheads="1"/>
          </p:cNvSpPr>
          <p:nvPr/>
        </p:nvSpPr>
        <p:spPr bwMode="auto">
          <a:xfrm>
            <a:off x="7473052" y="5334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863501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Reply.php</a:t>
            </a:r>
            <a:endParaRPr lang="en-US" dirty="0"/>
          </a:p>
        </p:txBody>
      </p:sp>
      <p:sp>
        <p:nvSpPr>
          <p:cNvPr id="3" name="Content Placeholder 2"/>
          <p:cNvSpPr>
            <a:spLocks noGrp="1"/>
          </p:cNvSpPr>
          <p:nvPr>
            <p:ph idx="1"/>
          </p:nvPr>
        </p:nvSpPr>
        <p:spPr/>
        <p:txBody>
          <a:bodyPr/>
          <a:lstStyle/>
          <a:p>
            <a:pPr marL="119062" indent="0">
              <a:buNone/>
            </a:pPr>
            <a:r>
              <a:rPr lang="en-US" dirty="0"/>
              <a:t>&lt;?</a:t>
            </a:r>
            <a:r>
              <a:rPr lang="en-US" dirty="0" err="1"/>
              <a:t>php</a:t>
            </a:r>
            <a:endParaRPr lang="en-US" dirty="0"/>
          </a:p>
          <a:p>
            <a:pPr marL="119062" indent="0">
              <a:buNone/>
            </a:pPr>
            <a:r>
              <a:rPr lang="en-US" dirty="0"/>
              <a:t>echo "&lt;h1&gt; Welcome:".$_POST['name']."&lt;h1&gt;";</a:t>
            </a:r>
          </a:p>
          <a:p>
            <a:pPr marL="119062" indent="0">
              <a:buNone/>
            </a:pPr>
            <a:r>
              <a:rPr lang="en-US" dirty="0"/>
              <a:t>echo "&lt;p&gt; &lt;</a:t>
            </a:r>
            <a:r>
              <a:rPr lang="en-US" dirty="0" err="1"/>
              <a:t>em</a:t>
            </a:r>
            <a:r>
              <a:rPr lang="en-US" dirty="0"/>
              <a:t>&gt; Thank you for your comment &lt;/</a:t>
            </a:r>
            <a:r>
              <a:rPr lang="en-US" dirty="0" err="1"/>
              <a:t>em</a:t>
            </a:r>
            <a:r>
              <a:rPr lang="en-US" dirty="0"/>
              <a:t>&gt;: &lt;</a:t>
            </a:r>
            <a:r>
              <a:rPr lang="en-US" dirty="0" err="1"/>
              <a:t>br</a:t>
            </a:r>
            <a:r>
              <a:rPr lang="en-US" dirty="0"/>
              <a:t>/&gt;". $_POST['</a:t>
            </a:r>
            <a:r>
              <a:rPr lang="en-US" dirty="0" err="1"/>
              <a:t>msg</a:t>
            </a:r>
            <a:r>
              <a:rPr lang="en-US" dirty="0"/>
              <a:t>']."&lt;/p&gt;";</a:t>
            </a:r>
          </a:p>
          <a:p>
            <a:pPr marL="119062" indent="0">
              <a:buNone/>
            </a:pPr>
            <a:r>
              <a:rPr lang="en-US" dirty="0"/>
              <a:t>?&gt;</a:t>
            </a:r>
          </a:p>
        </p:txBody>
      </p:sp>
      <p:sp>
        <p:nvSpPr>
          <p:cNvPr id="4" name="TextBox 3"/>
          <p:cNvSpPr txBox="1">
            <a:spLocks noChangeArrowheads="1"/>
          </p:cNvSpPr>
          <p:nvPr/>
        </p:nvSpPr>
        <p:spPr bwMode="auto">
          <a:xfrm>
            <a:off x="7473052" y="5334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747338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 handling -Example 3</a:t>
            </a: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799" y="1752600"/>
            <a:ext cx="4502609" cy="4038600"/>
          </a:xfrm>
          <a:prstGeom prst="rect">
            <a:avLst/>
          </a:prstGeom>
          <a:noFill/>
          <a:ln w="28575">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5486400"/>
            <a:ext cx="2667000" cy="867317"/>
          </a:xfrm>
          <a:prstGeom prst="rect">
            <a:avLst/>
          </a:prstGeom>
          <a:noFill/>
          <a:ln w="28575">
            <a:solidFill>
              <a:srgbClr val="00B0F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3"/>
          <p:cNvSpPr txBox="1">
            <a:spLocks noChangeArrowheads="1"/>
          </p:cNvSpPr>
          <p:nvPr/>
        </p:nvSpPr>
        <p:spPr bwMode="auto">
          <a:xfrm>
            <a:off x="7473052" y="5334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636174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login.html</a:t>
            </a:r>
            <a:endParaRPr lang="en-US" dirty="0"/>
          </a:p>
        </p:txBody>
      </p:sp>
      <p:sp>
        <p:nvSpPr>
          <p:cNvPr id="3" name="Content Placeholder 2"/>
          <p:cNvSpPr>
            <a:spLocks noGrp="1"/>
          </p:cNvSpPr>
          <p:nvPr>
            <p:ph idx="1"/>
          </p:nvPr>
        </p:nvSpPr>
        <p:spPr>
          <a:xfrm>
            <a:off x="304800" y="1600200"/>
            <a:ext cx="8534400" cy="4953000"/>
          </a:xfrm>
        </p:spPr>
        <p:txBody>
          <a:bodyPr>
            <a:normAutofit fontScale="92500"/>
          </a:bodyPr>
          <a:lstStyle/>
          <a:p>
            <a:pPr marL="119062" indent="0">
              <a:buNone/>
            </a:pPr>
            <a:r>
              <a:rPr lang="en-US" sz="2400" dirty="0"/>
              <a:t>&lt;html&gt;</a:t>
            </a:r>
          </a:p>
          <a:p>
            <a:pPr marL="119062" indent="0">
              <a:buNone/>
            </a:pPr>
            <a:r>
              <a:rPr lang="en-US" sz="2400" dirty="0"/>
              <a:t>&lt;head&gt;&lt;title&gt;login form&lt;/title&gt;&lt;/head&gt;</a:t>
            </a:r>
          </a:p>
          <a:p>
            <a:pPr marL="119062" indent="0">
              <a:buNone/>
            </a:pPr>
            <a:r>
              <a:rPr lang="en-US" sz="2400" dirty="0"/>
              <a:t>&lt;body&gt;</a:t>
            </a:r>
          </a:p>
          <a:p>
            <a:pPr marL="119062" indent="0">
              <a:buNone/>
            </a:pPr>
            <a:r>
              <a:rPr lang="en-US" sz="2400" dirty="0"/>
              <a:t>&lt;h1&gt;Login Form&lt;/h1&gt;</a:t>
            </a:r>
          </a:p>
          <a:p>
            <a:pPr marL="119062" indent="0">
              <a:buNone/>
            </a:pPr>
            <a:r>
              <a:rPr lang="en-US" sz="2400" dirty="0"/>
              <a:t>&lt;form method="POST" action="</a:t>
            </a:r>
            <a:r>
              <a:rPr lang="en-US" sz="2400" dirty="0" err="1"/>
              <a:t>login.php</a:t>
            </a:r>
            <a:r>
              <a:rPr lang="en-US" sz="2400" dirty="0"/>
              <a:t>"&gt;</a:t>
            </a:r>
          </a:p>
          <a:p>
            <a:pPr marL="119062" indent="0">
              <a:buNone/>
            </a:pPr>
            <a:r>
              <a:rPr lang="en-US" sz="2400" dirty="0"/>
              <a:t>&lt;p&gt; Name &lt;/p&gt; &lt;input type="text" name="name" value="" size=20 /&gt;</a:t>
            </a:r>
          </a:p>
          <a:p>
            <a:pPr marL="119062" indent="0">
              <a:buNone/>
            </a:pPr>
            <a:r>
              <a:rPr lang="en-US" sz="2400" dirty="0"/>
              <a:t>&lt;p&gt; Password &lt;/p&gt; &lt;input type="password" name="pass" value="" size=20 </a:t>
            </a:r>
            <a:r>
              <a:rPr lang="en-US" sz="2400" dirty="0" smtClean="0"/>
              <a:t>/&gt;</a:t>
            </a:r>
            <a:endParaRPr lang="en-US" sz="2400" dirty="0"/>
          </a:p>
          <a:p>
            <a:pPr marL="119062" indent="0">
              <a:buNone/>
            </a:pPr>
            <a:r>
              <a:rPr lang="en-US" sz="2400" dirty="0"/>
              <a:t>&lt;input type="submit" name="login" value="Send" </a:t>
            </a:r>
            <a:r>
              <a:rPr lang="en-US" sz="2400" dirty="0" smtClean="0"/>
              <a:t>/&gt;</a:t>
            </a:r>
            <a:endParaRPr lang="en-US" sz="2400" dirty="0"/>
          </a:p>
          <a:p>
            <a:pPr marL="119062" indent="0">
              <a:buNone/>
            </a:pPr>
            <a:r>
              <a:rPr lang="en-US" sz="2400" dirty="0"/>
              <a:t>&lt;/form&gt;</a:t>
            </a:r>
          </a:p>
          <a:p>
            <a:pPr marL="119062" indent="0">
              <a:buNone/>
            </a:pPr>
            <a:r>
              <a:rPr lang="en-US" sz="2400" dirty="0"/>
              <a:t>&lt;/body&gt;</a:t>
            </a:r>
          </a:p>
          <a:p>
            <a:pPr marL="119062" indent="0">
              <a:buNone/>
            </a:pPr>
            <a:r>
              <a:rPr lang="en-US" sz="2400" dirty="0"/>
              <a:t>&lt;/html&gt;</a:t>
            </a:r>
          </a:p>
          <a:p>
            <a:endParaRPr lang="en-US" sz="2400" dirty="0"/>
          </a:p>
        </p:txBody>
      </p:sp>
      <p:sp>
        <p:nvSpPr>
          <p:cNvPr id="4" name="TextBox 3"/>
          <p:cNvSpPr txBox="1">
            <a:spLocks noChangeArrowheads="1"/>
          </p:cNvSpPr>
          <p:nvPr/>
        </p:nvSpPr>
        <p:spPr bwMode="auto">
          <a:xfrm>
            <a:off x="7473052" y="5334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719813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Login.php</a:t>
            </a:r>
            <a:endParaRPr lang="en-US" dirty="0"/>
          </a:p>
        </p:txBody>
      </p:sp>
      <p:sp>
        <p:nvSpPr>
          <p:cNvPr id="3" name="Content Placeholder 2"/>
          <p:cNvSpPr>
            <a:spLocks noGrp="1"/>
          </p:cNvSpPr>
          <p:nvPr>
            <p:ph idx="1"/>
          </p:nvPr>
        </p:nvSpPr>
        <p:spPr/>
        <p:txBody>
          <a:bodyPr/>
          <a:lstStyle/>
          <a:p>
            <a:pPr marL="119062" indent="0">
              <a:buNone/>
            </a:pPr>
            <a:r>
              <a:rPr lang="en-US" dirty="0"/>
              <a:t>&lt;?</a:t>
            </a:r>
            <a:r>
              <a:rPr lang="en-US" dirty="0" err="1"/>
              <a:t>php</a:t>
            </a:r>
            <a:endParaRPr lang="en-US" dirty="0"/>
          </a:p>
          <a:p>
            <a:pPr marL="119062" indent="0">
              <a:buNone/>
            </a:pPr>
            <a:r>
              <a:rPr lang="en-US" dirty="0"/>
              <a:t>if(($_POST['name']=="user") &amp;&amp; ($_POST['pass']=="</a:t>
            </a:r>
            <a:r>
              <a:rPr lang="en-US" dirty="0" err="1"/>
              <a:t>nayomi</a:t>
            </a:r>
            <a:r>
              <a:rPr lang="en-US" dirty="0"/>
              <a:t>"))</a:t>
            </a:r>
          </a:p>
          <a:p>
            <a:pPr marL="119062" indent="0">
              <a:buNone/>
            </a:pPr>
            <a:r>
              <a:rPr lang="en-US" dirty="0"/>
              <a:t>echo "&lt;p&gt; </a:t>
            </a:r>
            <a:r>
              <a:rPr lang="en-US" dirty="0" err="1"/>
              <a:t>Hello".$_POST</a:t>
            </a:r>
            <a:r>
              <a:rPr lang="en-US" dirty="0"/>
              <a:t>['name']."&lt;/p&gt;";</a:t>
            </a:r>
          </a:p>
          <a:p>
            <a:pPr marL="119062" indent="0">
              <a:buNone/>
            </a:pPr>
            <a:r>
              <a:rPr lang="en-US" dirty="0"/>
              <a:t>else</a:t>
            </a:r>
          </a:p>
          <a:p>
            <a:pPr marL="119062" indent="0">
              <a:buNone/>
            </a:pPr>
            <a:r>
              <a:rPr lang="en-US" dirty="0"/>
              <a:t>echo "&lt;h2&gt; Access Denied &lt;/h2&gt;";</a:t>
            </a:r>
          </a:p>
          <a:p>
            <a:pPr marL="119062" indent="0">
              <a:buNone/>
            </a:pPr>
            <a:r>
              <a:rPr lang="en-US" dirty="0"/>
              <a:t>?&gt;</a:t>
            </a:r>
          </a:p>
        </p:txBody>
      </p:sp>
      <p:sp>
        <p:nvSpPr>
          <p:cNvPr id="4" name="TextBox 3"/>
          <p:cNvSpPr txBox="1">
            <a:spLocks noChangeArrowheads="1"/>
          </p:cNvSpPr>
          <p:nvPr/>
        </p:nvSpPr>
        <p:spPr bwMode="auto">
          <a:xfrm>
            <a:off x="7473052" y="5334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62792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 handling -Example 4</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590675"/>
            <a:ext cx="7620000" cy="2774830"/>
          </a:xfrm>
          <a:prstGeom prst="rect">
            <a:avLst/>
          </a:prstGeom>
          <a:noFill/>
          <a:ln w="28575">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4648199"/>
            <a:ext cx="6674917" cy="1959095"/>
          </a:xfrm>
          <a:prstGeom prst="rect">
            <a:avLst/>
          </a:prstGeom>
          <a:noFill/>
          <a:ln w="28575">
            <a:solidFill>
              <a:srgbClr val="00B0F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3"/>
          <p:cNvSpPr txBox="1">
            <a:spLocks noChangeArrowheads="1"/>
          </p:cNvSpPr>
          <p:nvPr/>
        </p:nvSpPr>
        <p:spPr bwMode="auto">
          <a:xfrm>
            <a:off x="7473052" y="5334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788492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chksub.html</a:t>
            </a:r>
            <a:endParaRPr lang="en-US" dirty="0"/>
          </a:p>
        </p:txBody>
      </p:sp>
      <p:sp>
        <p:nvSpPr>
          <p:cNvPr id="3" name="Content Placeholder 2"/>
          <p:cNvSpPr>
            <a:spLocks noGrp="1"/>
          </p:cNvSpPr>
          <p:nvPr>
            <p:ph idx="1"/>
          </p:nvPr>
        </p:nvSpPr>
        <p:spPr>
          <a:xfrm>
            <a:off x="457200" y="1524000"/>
            <a:ext cx="8229600" cy="4625975"/>
          </a:xfrm>
        </p:spPr>
        <p:txBody>
          <a:bodyPr>
            <a:normAutofit fontScale="85000" lnSpcReduction="10000"/>
          </a:bodyPr>
          <a:lstStyle/>
          <a:p>
            <a:pPr marL="119062" indent="0">
              <a:buNone/>
            </a:pPr>
            <a:r>
              <a:rPr lang="en-US" sz="2000" dirty="0" smtClean="0"/>
              <a:t>&lt;html&gt;</a:t>
            </a:r>
          </a:p>
          <a:p>
            <a:pPr marL="119062" indent="0">
              <a:buNone/>
            </a:pPr>
            <a:r>
              <a:rPr lang="en-US" sz="2000" dirty="0" smtClean="0"/>
              <a:t>&lt;head</a:t>
            </a:r>
            <a:r>
              <a:rPr lang="en-US" sz="2000" dirty="0"/>
              <a:t>&gt;&lt;title&gt;Select Your Subject Combination&lt;/title&gt;&lt;/head&gt;</a:t>
            </a:r>
          </a:p>
          <a:p>
            <a:pPr marL="119062" indent="0">
              <a:buNone/>
            </a:pPr>
            <a:r>
              <a:rPr lang="en-US" sz="2000" dirty="0"/>
              <a:t>&lt;body&gt;</a:t>
            </a:r>
          </a:p>
          <a:p>
            <a:pPr marL="119062" indent="0">
              <a:buNone/>
            </a:pPr>
            <a:r>
              <a:rPr lang="en-US" sz="2000" dirty="0"/>
              <a:t>&lt;h1&gt;Select Your Subject Combination&lt;/h1&gt;</a:t>
            </a:r>
          </a:p>
          <a:p>
            <a:pPr marL="119062" indent="0">
              <a:buNone/>
            </a:pPr>
            <a:r>
              <a:rPr lang="en-US" sz="2000" dirty="0"/>
              <a:t>&lt;form method="POST" action="</a:t>
            </a:r>
            <a:r>
              <a:rPr lang="en-US" sz="2000" dirty="0" err="1"/>
              <a:t>chksub.php</a:t>
            </a:r>
            <a:r>
              <a:rPr lang="en-US" sz="2000" dirty="0"/>
              <a:t>"&gt;</a:t>
            </a:r>
          </a:p>
          <a:p>
            <a:pPr marL="119062" indent="0">
              <a:buNone/>
            </a:pPr>
            <a:r>
              <a:rPr lang="en-US" sz="2000" dirty="0"/>
              <a:t>&lt;p&gt;&lt;input type="checkbox" name=subject[] value="COM" checked /&gt;&lt;label&gt; Computer Science&lt;/label&gt;&lt;</a:t>
            </a:r>
            <a:r>
              <a:rPr lang="en-US" sz="2000" dirty="0" err="1"/>
              <a:t>br</a:t>
            </a:r>
            <a:r>
              <a:rPr lang="en-US" sz="2000" dirty="0"/>
              <a:t>/&gt;</a:t>
            </a:r>
          </a:p>
          <a:p>
            <a:pPr marL="119062" indent="0">
              <a:buNone/>
            </a:pPr>
            <a:r>
              <a:rPr lang="en-US" sz="2000" dirty="0"/>
              <a:t>&lt;input type="checkbox" name=subject[] value="MATH" /&gt;&lt;label&gt; Mathematics&lt;/label&gt;&lt;/</a:t>
            </a:r>
            <a:r>
              <a:rPr lang="en-US" sz="2000" dirty="0" err="1"/>
              <a:t>br</a:t>
            </a:r>
            <a:r>
              <a:rPr lang="en-US" sz="2000" dirty="0"/>
              <a:t>&gt;</a:t>
            </a:r>
          </a:p>
          <a:p>
            <a:pPr marL="119062" indent="0">
              <a:buNone/>
            </a:pPr>
            <a:r>
              <a:rPr lang="en-US" sz="2000" dirty="0"/>
              <a:t>&lt;input type="checkbox" name=subject[] value="CHE" /&gt;&lt;label&gt; Chemistry&lt;/label&gt;&lt;/</a:t>
            </a:r>
            <a:r>
              <a:rPr lang="en-US" sz="2000" dirty="0" err="1"/>
              <a:t>br</a:t>
            </a:r>
            <a:r>
              <a:rPr lang="en-US" sz="2000" dirty="0"/>
              <a:t>&gt;</a:t>
            </a:r>
          </a:p>
          <a:p>
            <a:pPr marL="119062" indent="0">
              <a:buNone/>
            </a:pPr>
            <a:r>
              <a:rPr lang="en-US" sz="2000" dirty="0"/>
              <a:t>&lt;input type="checkbox" name=subject[] value="BIO" /&gt;&lt;label&gt; Biology&lt;/label&gt;&lt;/</a:t>
            </a:r>
            <a:r>
              <a:rPr lang="en-US" sz="2000" dirty="0" err="1"/>
              <a:t>br</a:t>
            </a:r>
            <a:r>
              <a:rPr lang="en-US" sz="2000" dirty="0"/>
              <a:t>&gt;</a:t>
            </a:r>
          </a:p>
          <a:p>
            <a:pPr marL="119062" indent="0">
              <a:buNone/>
            </a:pPr>
            <a:r>
              <a:rPr lang="en-US" sz="2000" dirty="0"/>
              <a:t>&lt;input type="submit" name="submit" value="submit" /&gt;&lt;/p</a:t>
            </a:r>
            <a:r>
              <a:rPr lang="en-US" sz="2000" dirty="0" smtClean="0"/>
              <a:t>&gt;</a:t>
            </a:r>
            <a:endParaRPr lang="en-US" sz="2000" dirty="0"/>
          </a:p>
          <a:p>
            <a:pPr marL="119062" indent="0">
              <a:buNone/>
            </a:pPr>
            <a:r>
              <a:rPr lang="en-US" sz="2000" dirty="0"/>
              <a:t>&lt;/form&gt;</a:t>
            </a:r>
          </a:p>
          <a:p>
            <a:pPr marL="119062" indent="0">
              <a:buNone/>
            </a:pPr>
            <a:r>
              <a:rPr lang="en-US" sz="2000" dirty="0"/>
              <a:t>&lt;/body&gt;</a:t>
            </a:r>
          </a:p>
          <a:p>
            <a:pPr marL="119062" indent="0">
              <a:buNone/>
            </a:pPr>
            <a:r>
              <a:rPr lang="en-US" sz="2000" dirty="0"/>
              <a:t>&lt;/html</a:t>
            </a:r>
            <a:r>
              <a:rPr lang="en-US" sz="2800" dirty="0"/>
              <a:t>&gt;</a:t>
            </a:r>
          </a:p>
        </p:txBody>
      </p:sp>
      <p:sp>
        <p:nvSpPr>
          <p:cNvPr id="4" name="TextBox 3"/>
          <p:cNvSpPr txBox="1">
            <a:spLocks noChangeArrowheads="1"/>
          </p:cNvSpPr>
          <p:nvPr/>
        </p:nvSpPr>
        <p:spPr bwMode="auto">
          <a:xfrm>
            <a:off x="7473052" y="5334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9731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p:cNvSpPr>
          <p:nvPr>
            <p:ph type="title"/>
          </p:nvPr>
        </p:nvSpPr>
        <p:spPr bwMode="auto">
          <a:xfrm>
            <a:off x="457200" y="152400"/>
            <a:ext cx="8229600" cy="1250950"/>
          </a:xfrm>
        </p:spPr>
        <p:txBody>
          <a:bodyPr wrap="square" tIns="45720" bIns="45720" numCol="1" anchorCtr="0" compatLnSpc="1">
            <a:prstTxWarp prst="textNoShape">
              <a:avLst/>
            </a:prstTxWarp>
          </a:bodyPr>
          <a:lstStyle/>
          <a:p>
            <a:pPr>
              <a:defRPr/>
            </a:pPr>
            <a:r>
              <a:rPr lang="en-US" smtClean="0"/>
              <a:t>PHP </a:t>
            </a:r>
            <a:r>
              <a:rPr lang="en-US" smtClean="0">
                <a:solidFill>
                  <a:srgbClr val="FF3300"/>
                </a:solidFill>
              </a:rPr>
              <a:t>$_GET</a:t>
            </a:r>
            <a:r>
              <a:rPr lang="en-US" smtClean="0"/>
              <a:t> Function</a:t>
            </a:r>
          </a:p>
        </p:txBody>
      </p:sp>
      <p:sp>
        <p:nvSpPr>
          <p:cNvPr id="57347" name="Rectangle 3"/>
          <p:cNvSpPr>
            <a:spLocks noGrp="1"/>
          </p:cNvSpPr>
          <p:nvPr>
            <p:ph idx="1"/>
          </p:nvPr>
        </p:nvSpPr>
        <p:spPr/>
        <p:txBody>
          <a:bodyPr/>
          <a:lstStyle/>
          <a:p>
            <a:r>
              <a:rPr lang="en-US" smtClean="0"/>
              <a:t>The built-in </a:t>
            </a:r>
            <a:r>
              <a:rPr lang="en-US" b="1" smtClean="0"/>
              <a:t>$_GET</a:t>
            </a:r>
            <a:r>
              <a:rPr lang="en-US" smtClean="0"/>
              <a:t> function is used to collect values from a form sent with method="get".</a:t>
            </a:r>
          </a:p>
          <a:p>
            <a:r>
              <a:rPr lang="en-US" smtClean="0"/>
              <a:t>Information sent from a form with the </a:t>
            </a:r>
            <a:r>
              <a:rPr lang="en-US" b="1" smtClean="0"/>
              <a:t>GET method</a:t>
            </a:r>
            <a:r>
              <a:rPr lang="en-US" smtClean="0"/>
              <a:t> is visible to everyone (it will be displayed in the browser's address bar) and has limits on the amount of information to send (max. 100 characters).</a:t>
            </a:r>
          </a:p>
        </p:txBody>
      </p:sp>
      <p:sp>
        <p:nvSpPr>
          <p:cNvPr id="4" name="TextBox 3"/>
          <p:cNvSpPr txBox="1">
            <a:spLocks noChangeArrowheads="1"/>
          </p:cNvSpPr>
          <p:nvPr/>
        </p:nvSpPr>
        <p:spPr bwMode="auto">
          <a:xfrm>
            <a:off x="7473052" y="5334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410103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chksub.php</a:t>
            </a:r>
            <a:endParaRPr lang="en-US" dirty="0"/>
          </a:p>
        </p:txBody>
      </p:sp>
      <p:sp>
        <p:nvSpPr>
          <p:cNvPr id="3" name="Content Placeholder 2"/>
          <p:cNvSpPr>
            <a:spLocks noGrp="1"/>
          </p:cNvSpPr>
          <p:nvPr>
            <p:ph idx="1"/>
          </p:nvPr>
        </p:nvSpPr>
        <p:spPr/>
        <p:txBody>
          <a:bodyPr>
            <a:normAutofit fontScale="92500" lnSpcReduction="20000"/>
          </a:bodyPr>
          <a:lstStyle/>
          <a:p>
            <a:pPr marL="119062" indent="0">
              <a:buNone/>
            </a:pPr>
            <a:r>
              <a:rPr lang="en-US" sz="2400" dirty="0"/>
              <a:t>&lt;?</a:t>
            </a:r>
            <a:r>
              <a:rPr lang="en-US" sz="2400" dirty="0" err="1"/>
              <a:t>php</a:t>
            </a:r>
            <a:endParaRPr lang="en-US" sz="2400" dirty="0"/>
          </a:p>
          <a:p>
            <a:pPr marL="119062" indent="0">
              <a:buNone/>
            </a:pPr>
            <a:r>
              <a:rPr lang="en-US" sz="2400" dirty="0"/>
              <a:t>echo "&lt;h1&gt; Your Subject Combination is:&lt;/h1&gt;";</a:t>
            </a:r>
          </a:p>
          <a:p>
            <a:pPr marL="119062" indent="0">
              <a:buNone/>
            </a:pPr>
            <a:r>
              <a:rPr lang="en-US" sz="2400" dirty="0"/>
              <a:t>if(!empty($_POST['subject']))</a:t>
            </a:r>
          </a:p>
          <a:p>
            <a:pPr marL="119062" indent="0">
              <a:buNone/>
            </a:pPr>
            <a:r>
              <a:rPr lang="en-US" sz="2400" dirty="0"/>
              <a:t>{</a:t>
            </a:r>
          </a:p>
          <a:p>
            <a:pPr marL="119062" indent="0">
              <a:buNone/>
            </a:pPr>
            <a:r>
              <a:rPr lang="en-US" sz="2400" dirty="0" err="1"/>
              <a:t>foreach</a:t>
            </a:r>
            <a:r>
              <a:rPr lang="en-US" sz="2400" dirty="0"/>
              <a:t>($_POST['subject'] as $s){</a:t>
            </a:r>
          </a:p>
          <a:p>
            <a:pPr marL="119062" indent="0">
              <a:buNone/>
            </a:pPr>
            <a:r>
              <a:rPr lang="en-US" sz="2400" dirty="0"/>
              <a:t>echo "$s&lt;</a:t>
            </a:r>
            <a:r>
              <a:rPr lang="en-US" sz="2400" dirty="0" err="1"/>
              <a:t>br</a:t>
            </a:r>
            <a:r>
              <a:rPr lang="en-US" sz="2400" dirty="0"/>
              <a:t>/&gt;";</a:t>
            </a:r>
          </a:p>
          <a:p>
            <a:pPr marL="119062" indent="0">
              <a:buNone/>
            </a:pPr>
            <a:r>
              <a:rPr lang="en-US" sz="2400" dirty="0" smtClean="0"/>
              <a:t>}}</a:t>
            </a:r>
            <a:endParaRPr lang="en-US" sz="2400" dirty="0"/>
          </a:p>
          <a:p>
            <a:pPr marL="119062" indent="0">
              <a:buNone/>
            </a:pPr>
            <a:r>
              <a:rPr lang="en-US" sz="2400" dirty="0"/>
              <a:t>else</a:t>
            </a:r>
          </a:p>
          <a:p>
            <a:pPr marL="119062" indent="0">
              <a:buNone/>
            </a:pPr>
            <a:r>
              <a:rPr lang="en-US" sz="2400" dirty="0"/>
              <a:t>{</a:t>
            </a:r>
          </a:p>
          <a:p>
            <a:pPr marL="119062" indent="0">
              <a:buNone/>
            </a:pPr>
            <a:r>
              <a:rPr lang="en-US" sz="2400" dirty="0"/>
              <a:t>echo "&lt;h1&gt; Select at least one&lt;/h1&gt;";</a:t>
            </a:r>
          </a:p>
          <a:p>
            <a:pPr marL="119062" indent="0">
              <a:buNone/>
            </a:pPr>
            <a:r>
              <a:rPr lang="en-US" sz="2400" dirty="0"/>
              <a:t>}</a:t>
            </a:r>
          </a:p>
          <a:p>
            <a:pPr marL="119062" indent="0">
              <a:buNone/>
            </a:pPr>
            <a:r>
              <a:rPr lang="en-US" sz="2400" dirty="0"/>
              <a:t>?&gt;</a:t>
            </a:r>
          </a:p>
        </p:txBody>
      </p:sp>
      <p:sp>
        <p:nvSpPr>
          <p:cNvPr id="4" name="TextBox 3"/>
          <p:cNvSpPr txBox="1">
            <a:spLocks noChangeArrowheads="1"/>
          </p:cNvSpPr>
          <p:nvPr/>
        </p:nvSpPr>
        <p:spPr bwMode="auto">
          <a:xfrm>
            <a:off x="7473052" y="5334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401796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 handling -Example </a:t>
            </a:r>
            <a:r>
              <a:rPr lang="en-US" dirty="0" smtClean="0"/>
              <a:t>5</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981200"/>
            <a:ext cx="7115834" cy="2209800"/>
          </a:xfrm>
          <a:prstGeom prst="rect">
            <a:avLst/>
          </a:prstGeom>
          <a:noFill/>
          <a:ln w="28575">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4876800"/>
            <a:ext cx="6234545" cy="1371600"/>
          </a:xfrm>
          <a:prstGeom prst="rect">
            <a:avLst/>
          </a:prstGeom>
          <a:noFill/>
          <a:ln w="38100">
            <a:solidFill>
              <a:srgbClr val="00B0F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3"/>
          <p:cNvSpPr txBox="1">
            <a:spLocks noChangeArrowheads="1"/>
          </p:cNvSpPr>
          <p:nvPr/>
        </p:nvSpPr>
        <p:spPr bwMode="auto">
          <a:xfrm>
            <a:off x="7473052" y="5334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115986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lstsub.html</a:t>
            </a:r>
            <a:endParaRPr lang="en-US" dirty="0"/>
          </a:p>
        </p:txBody>
      </p:sp>
      <p:sp>
        <p:nvSpPr>
          <p:cNvPr id="3" name="Content Placeholder 2"/>
          <p:cNvSpPr>
            <a:spLocks noGrp="1"/>
          </p:cNvSpPr>
          <p:nvPr>
            <p:ph idx="1"/>
          </p:nvPr>
        </p:nvSpPr>
        <p:spPr>
          <a:xfrm>
            <a:off x="152400" y="1524000"/>
            <a:ext cx="8686800" cy="4625975"/>
          </a:xfrm>
        </p:spPr>
        <p:txBody>
          <a:bodyPr>
            <a:normAutofit fontScale="85000" lnSpcReduction="20000"/>
          </a:bodyPr>
          <a:lstStyle/>
          <a:p>
            <a:pPr marL="119062" indent="0">
              <a:buNone/>
            </a:pPr>
            <a:r>
              <a:rPr lang="en-US" sz="2400" dirty="0"/>
              <a:t>&lt;html&gt;</a:t>
            </a:r>
          </a:p>
          <a:p>
            <a:pPr marL="119062" indent="0">
              <a:buNone/>
            </a:pPr>
            <a:r>
              <a:rPr lang="en-US" sz="2400" dirty="0"/>
              <a:t>&lt;head&gt;&lt;title&gt;Select Your Subject Combination&lt;/title&gt;&lt;/head&gt;</a:t>
            </a:r>
          </a:p>
          <a:p>
            <a:pPr marL="119062" indent="0">
              <a:buNone/>
            </a:pPr>
            <a:r>
              <a:rPr lang="en-US" sz="2400" dirty="0"/>
              <a:t>&lt;body&gt;</a:t>
            </a:r>
          </a:p>
          <a:p>
            <a:pPr marL="119062" indent="0">
              <a:buNone/>
            </a:pPr>
            <a:r>
              <a:rPr lang="en-US" sz="2400" dirty="0"/>
              <a:t>&lt;h1&gt;Select Your Subject Combination&lt;/h1&gt;</a:t>
            </a:r>
          </a:p>
          <a:p>
            <a:pPr marL="119062" indent="0">
              <a:buNone/>
            </a:pPr>
            <a:r>
              <a:rPr lang="en-US" sz="2400" dirty="0"/>
              <a:t>&lt;form method="POST" action="</a:t>
            </a:r>
            <a:r>
              <a:rPr lang="en-US" sz="2400" dirty="0" err="1"/>
              <a:t>lstsub.php</a:t>
            </a:r>
            <a:r>
              <a:rPr lang="en-US" sz="2400" dirty="0"/>
              <a:t>"&gt;</a:t>
            </a:r>
          </a:p>
          <a:p>
            <a:pPr marL="119062" indent="0">
              <a:buNone/>
            </a:pPr>
            <a:r>
              <a:rPr lang="en-US" sz="2400" dirty="0"/>
              <a:t>&lt;select name="subject[]" multiple&gt;</a:t>
            </a:r>
          </a:p>
          <a:p>
            <a:pPr marL="119062" indent="0">
              <a:buNone/>
            </a:pPr>
            <a:r>
              <a:rPr lang="en-US" sz="2400" dirty="0"/>
              <a:t>&lt;option value="Computer science"&gt; Computer Science&lt;/option&gt;</a:t>
            </a:r>
          </a:p>
          <a:p>
            <a:pPr marL="119062" indent="0">
              <a:buNone/>
            </a:pPr>
            <a:r>
              <a:rPr lang="en-US" sz="2400" dirty="0"/>
              <a:t>&lt;option value="Mathematics"&gt; Mathematics&lt;/option&gt;</a:t>
            </a:r>
          </a:p>
          <a:p>
            <a:pPr marL="119062" indent="0">
              <a:buNone/>
            </a:pPr>
            <a:r>
              <a:rPr lang="en-US" sz="2400" dirty="0"/>
              <a:t>&lt;option value="Statistics"&gt; Statistics&lt;/option&gt;</a:t>
            </a:r>
          </a:p>
          <a:p>
            <a:pPr marL="119062" indent="0">
              <a:buNone/>
            </a:pPr>
            <a:r>
              <a:rPr lang="en-US" sz="2400" dirty="0"/>
              <a:t>&lt;option value="Biology"&gt; Biology&lt;/option&gt;</a:t>
            </a:r>
          </a:p>
          <a:p>
            <a:pPr marL="119062" indent="0">
              <a:buNone/>
            </a:pPr>
            <a:r>
              <a:rPr lang="en-US" sz="2400" dirty="0"/>
              <a:t>&lt;input type="submit" name="submit" value="submit" /&gt;&lt;/p</a:t>
            </a:r>
            <a:r>
              <a:rPr lang="en-US" sz="2400" dirty="0" smtClean="0"/>
              <a:t>&gt;</a:t>
            </a:r>
            <a:endParaRPr lang="en-US" sz="2400" dirty="0"/>
          </a:p>
          <a:p>
            <a:pPr marL="119062" indent="0">
              <a:buNone/>
            </a:pPr>
            <a:r>
              <a:rPr lang="en-US" sz="2400" dirty="0"/>
              <a:t>&lt;/form&gt;</a:t>
            </a:r>
          </a:p>
          <a:p>
            <a:pPr marL="119062" indent="0">
              <a:buNone/>
            </a:pPr>
            <a:r>
              <a:rPr lang="en-US" sz="2400" dirty="0"/>
              <a:t>&lt;/body&gt;</a:t>
            </a:r>
          </a:p>
          <a:p>
            <a:pPr marL="119062" indent="0">
              <a:buNone/>
            </a:pPr>
            <a:r>
              <a:rPr lang="en-US" sz="2400" dirty="0"/>
              <a:t>&lt;/html&gt;</a:t>
            </a:r>
          </a:p>
        </p:txBody>
      </p:sp>
      <p:sp>
        <p:nvSpPr>
          <p:cNvPr id="4" name="TextBox 3"/>
          <p:cNvSpPr txBox="1">
            <a:spLocks noChangeArrowheads="1"/>
          </p:cNvSpPr>
          <p:nvPr/>
        </p:nvSpPr>
        <p:spPr bwMode="auto">
          <a:xfrm>
            <a:off x="7473052" y="5334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436946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lstsub.php</a:t>
            </a:r>
            <a:endParaRPr lang="en-US" dirty="0"/>
          </a:p>
        </p:txBody>
      </p:sp>
      <p:sp>
        <p:nvSpPr>
          <p:cNvPr id="3" name="Content Placeholder 2"/>
          <p:cNvSpPr>
            <a:spLocks noGrp="1"/>
          </p:cNvSpPr>
          <p:nvPr>
            <p:ph idx="1"/>
          </p:nvPr>
        </p:nvSpPr>
        <p:spPr/>
        <p:txBody>
          <a:bodyPr>
            <a:normAutofit fontScale="85000" lnSpcReduction="20000"/>
          </a:bodyPr>
          <a:lstStyle/>
          <a:p>
            <a:pPr marL="119062" indent="0">
              <a:buNone/>
            </a:pPr>
            <a:r>
              <a:rPr lang="en-US" sz="2400" dirty="0"/>
              <a:t>&lt;?</a:t>
            </a:r>
            <a:r>
              <a:rPr lang="en-US" sz="2400" dirty="0" err="1"/>
              <a:t>php</a:t>
            </a:r>
            <a:endParaRPr lang="en-US" sz="2400" dirty="0"/>
          </a:p>
          <a:p>
            <a:pPr marL="119062" indent="0">
              <a:buNone/>
            </a:pPr>
            <a:r>
              <a:rPr lang="en-US" sz="2400" dirty="0"/>
              <a:t>echo "&lt;h1&gt; Your Subject combination is:&lt;/h1&gt;";</a:t>
            </a:r>
          </a:p>
          <a:p>
            <a:pPr marL="119062" indent="0">
              <a:buNone/>
            </a:pPr>
            <a:r>
              <a:rPr lang="en-US" sz="2400" dirty="0"/>
              <a:t>if(!empty($_POST['subject']))</a:t>
            </a:r>
          </a:p>
          <a:p>
            <a:pPr marL="119062" indent="0">
              <a:buNone/>
            </a:pPr>
            <a:r>
              <a:rPr lang="en-US" sz="2400" dirty="0"/>
              <a:t>{</a:t>
            </a:r>
          </a:p>
          <a:p>
            <a:pPr marL="119062" indent="0">
              <a:buNone/>
            </a:pPr>
            <a:r>
              <a:rPr lang="en-US" sz="2400" dirty="0" err="1"/>
              <a:t>foreach</a:t>
            </a:r>
            <a:r>
              <a:rPr lang="en-US" sz="2400" dirty="0"/>
              <a:t>($_POST['subject'] as $sub)</a:t>
            </a:r>
          </a:p>
          <a:p>
            <a:pPr marL="119062" indent="0">
              <a:buNone/>
            </a:pPr>
            <a:r>
              <a:rPr lang="en-US" sz="2400" dirty="0"/>
              <a:t>{</a:t>
            </a:r>
          </a:p>
          <a:p>
            <a:pPr marL="119062" indent="0">
              <a:buNone/>
            </a:pPr>
            <a:r>
              <a:rPr lang="en-US" sz="2400" dirty="0"/>
              <a:t>echo "$sub&lt;</a:t>
            </a:r>
            <a:r>
              <a:rPr lang="en-US" sz="2400" dirty="0" err="1"/>
              <a:t>br</a:t>
            </a:r>
            <a:r>
              <a:rPr lang="en-US" sz="2400" dirty="0"/>
              <a:t>/&gt;";</a:t>
            </a:r>
          </a:p>
          <a:p>
            <a:pPr marL="119062" indent="0">
              <a:buNone/>
            </a:pPr>
            <a:r>
              <a:rPr lang="en-US" sz="2400" dirty="0"/>
              <a:t>}}</a:t>
            </a:r>
          </a:p>
          <a:p>
            <a:pPr marL="119062" indent="0">
              <a:buNone/>
            </a:pPr>
            <a:r>
              <a:rPr lang="en-US" sz="2400" dirty="0"/>
              <a:t>else</a:t>
            </a:r>
          </a:p>
          <a:p>
            <a:pPr marL="119062" indent="0">
              <a:buNone/>
            </a:pPr>
            <a:r>
              <a:rPr lang="en-US" sz="2400" dirty="0"/>
              <a:t>{</a:t>
            </a:r>
          </a:p>
          <a:p>
            <a:pPr marL="119062" indent="0">
              <a:buNone/>
            </a:pPr>
            <a:r>
              <a:rPr lang="en-US" sz="2400" dirty="0"/>
              <a:t>echo "&lt;h2&gt; select </a:t>
            </a:r>
            <a:r>
              <a:rPr lang="en-US" sz="2400" dirty="0" err="1"/>
              <a:t>atleast</a:t>
            </a:r>
            <a:r>
              <a:rPr lang="en-US" sz="2400" dirty="0"/>
              <a:t> one &lt;/h1&gt;";</a:t>
            </a:r>
          </a:p>
          <a:p>
            <a:pPr marL="119062" indent="0">
              <a:buNone/>
            </a:pPr>
            <a:r>
              <a:rPr lang="en-US" sz="2400" dirty="0"/>
              <a:t>}</a:t>
            </a:r>
          </a:p>
          <a:p>
            <a:pPr marL="119062" indent="0">
              <a:buNone/>
            </a:pPr>
            <a:r>
              <a:rPr lang="en-US" sz="2400" dirty="0"/>
              <a:t>?&gt;</a:t>
            </a:r>
          </a:p>
        </p:txBody>
      </p:sp>
      <p:sp>
        <p:nvSpPr>
          <p:cNvPr id="4" name="TextBox 3"/>
          <p:cNvSpPr txBox="1">
            <a:spLocks noChangeArrowheads="1"/>
          </p:cNvSpPr>
          <p:nvPr/>
        </p:nvSpPr>
        <p:spPr bwMode="auto">
          <a:xfrm>
            <a:off x="7473052" y="5334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857403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 uploading</a:t>
            </a:r>
            <a:endParaRPr lang="en-US" dirty="0"/>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228975" y="3448844"/>
            <a:ext cx="2686050" cy="1133475"/>
          </a:xfrm>
          <a:prstGeom prst="rect">
            <a:avLst/>
          </a:prstGeom>
          <a:noFill/>
          <a:ln w="28575">
            <a:solidFill>
              <a:srgbClr val="00B0F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905000"/>
            <a:ext cx="7543800" cy="1371600"/>
          </a:xfrm>
          <a:prstGeom prst="rect">
            <a:avLst/>
          </a:prstGeom>
          <a:noFill/>
          <a:ln w="28575">
            <a:solidFill>
              <a:schemeClr val="accent1">
                <a:lumMod val="60000"/>
                <a:lumOff val="4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462" y="3505200"/>
            <a:ext cx="3808242" cy="2543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3"/>
          <p:cNvSpPr txBox="1">
            <a:spLocks noChangeArrowheads="1"/>
          </p:cNvSpPr>
          <p:nvPr/>
        </p:nvSpPr>
        <p:spPr bwMode="auto">
          <a:xfrm>
            <a:off x="7473052" y="5334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227448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Upload.html</a:t>
            </a:r>
            <a:endParaRPr lang="en-US" dirty="0"/>
          </a:p>
        </p:txBody>
      </p:sp>
      <p:sp>
        <p:nvSpPr>
          <p:cNvPr id="3" name="Content Placeholder 2"/>
          <p:cNvSpPr>
            <a:spLocks noGrp="1"/>
          </p:cNvSpPr>
          <p:nvPr>
            <p:ph idx="1"/>
          </p:nvPr>
        </p:nvSpPr>
        <p:spPr/>
        <p:txBody>
          <a:bodyPr>
            <a:normAutofit fontScale="85000" lnSpcReduction="20000"/>
          </a:bodyPr>
          <a:lstStyle/>
          <a:p>
            <a:pPr marL="119062" indent="0">
              <a:buNone/>
            </a:pPr>
            <a:r>
              <a:rPr lang="en-US" sz="2400" dirty="0"/>
              <a:t>&lt;html&gt;</a:t>
            </a:r>
          </a:p>
          <a:p>
            <a:pPr marL="119062" indent="0">
              <a:buNone/>
            </a:pPr>
            <a:r>
              <a:rPr lang="en-US" sz="2400" dirty="0"/>
              <a:t>&lt;body&gt;</a:t>
            </a:r>
          </a:p>
          <a:p>
            <a:pPr marL="119062" indent="0">
              <a:buNone/>
            </a:pPr>
            <a:endParaRPr lang="en-US" sz="2400" dirty="0"/>
          </a:p>
          <a:p>
            <a:pPr marL="119062" indent="0">
              <a:buNone/>
            </a:pPr>
            <a:r>
              <a:rPr lang="en-US" sz="2400" dirty="0"/>
              <a:t>&lt;form action="</a:t>
            </a:r>
            <a:r>
              <a:rPr lang="en-US" sz="2400" dirty="0" err="1"/>
              <a:t>upload_file.php</a:t>
            </a:r>
            <a:r>
              <a:rPr lang="en-US" sz="2400" dirty="0"/>
              <a:t>" method="post"</a:t>
            </a:r>
          </a:p>
          <a:p>
            <a:pPr marL="119062" indent="0">
              <a:buNone/>
            </a:pPr>
            <a:r>
              <a:rPr lang="en-US" sz="2400" dirty="0" err="1"/>
              <a:t>enctype</a:t>
            </a:r>
            <a:r>
              <a:rPr lang="en-US" sz="2400" dirty="0"/>
              <a:t>="multipart/form-data"&gt;</a:t>
            </a:r>
          </a:p>
          <a:p>
            <a:pPr marL="119062" indent="0">
              <a:buNone/>
            </a:pPr>
            <a:r>
              <a:rPr lang="en-US" sz="2400" dirty="0"/>
              <a:t>&lt;label for="file"&gt;Filename:&lt;/label&gt;</a:t>
            </a:r>
          </a:p>
          <a:p>
            <a:pPr marL="119062" indent="0">
              <a:buNone/>
            </a:pPr>
            <a:r>
              <a:rPr lang="en-US" sz="2400" dirty="0"/>
              <a:t>&lt;input type="file" name="file" id="file" /&gt;</a:t>
            </a:r>
          </a:p>
          <a:p>
            <a:pPr marL="119062" indent="0">
              <a:buNone/>
            </a:pPr>
            <a:r>
              <a:rPr lang="en-US" sz="2400" dirty="0"/>
              <a:t>&lt;</a:t>
            </a:r>
            <a:r>
              <a:rPr lang="en-US" sz="2400" dirty="0" err="1"/>
              <a:t>br</a:t>
            </a:r>
            <a:r>
              <a:rPr lang="en-US" sz="2400" dirty="0"/>
              <a:t> /&gt;</a:t>
            </a:r>
          </a:p>
          <a:p>
            <a:pPr marL="119062" indent="0">
              <a:buNone/>
            </a:pPr>
            <a:r>
              <a:rPr lang="en-US" sz="2400" dirty="0"/>
              <a:t>&lt;input type="submit" name="submit" value="Submit" /&gt;</a:t>
            </a:r>
          </a:p>
          <a:p>
            <a:pPr marL="119062" indent="0">
              <a:buNone/>
            </a:pPr>
            <a:r>
              <a:rPr lang="en-US" sz="2400" dirty="0"/>
              <a:t>&lt;/form&gt;</a:t>
            </a:r>
          </a:p>
          <a:p>
            <a:pPr marL="119062" indent="0">
              <a:buNone/>
            </a:pPr>
            <a:endParaRPr lang="en-US" sz="2400" dirty="0"/>
          </a:p>
          <a:p>
            <a:pPr marL="119062" indent="0">
              <a:buNone/>
            </a:pPr>
            <a:r>
              <a:rPr lang="en-US" sz="2400" dirty="0"/>
              <a:t>&lt;/body&gt;</a:t>
            </a:r>
          </a:p>
          <a:p>
            <a:pPr marL="119062" indent="0">
              <a:buNone/>
            </a:pPr>
            <a:r>
              <a:rPr lang="en-US" sz="2400" dirty="0"/>
              <a:t>&lt;/html&gt; </a:t>
            </a:r>
          </a:p>
        </p:txBody>
      </p:sp>
      <p:sp>
        <p:nvSpPr>
          <p:cNvPr id="4" name="TextBox 3"/>
          <p:cNvSpPr txBox="1">
            <a:spLocks noChangeArrowheads="1"/>
          </p:cNvSpPr>
          <p:nvPr/>
        </p:nvSpPr>
        <p:spPr bwMode="auto">
          <a:xfrm>
            <a:off x="7473052" y="5334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694904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Upload_file.php</a:t>
            </a:r>
            <a:endParaRPr lang="en-US" dirty="0"/>
          </a:p>
        </p:txBody>
      </p:sp>
      <p:sp>
        <p:nvSpPr>
          <p:cNvPr id="3" name="Content Placeholder 2"/>
          <p:cNvSpPr>
            <a:spLocks noGrp="1"/>
          </p:cNvSpPr>
          <p:nvPr>
            <p:ph idx="1"/>
          </p:nvPr>
        </p:nvSpPr>
        <p:spPr>
          <a:xfrm>
            <a:off x="228600" y="1447800"/>
            <a:ext cx="8229600" cy="4625975"/>
          </a:xfrm>
        </p:spPr>
        <p:txBody>
          <a:bodyPr>
            <a:normAutofit fontScale="85000" lnSpcReduction="20000"/>
          </a:bodyPr>
          <a:lstStyle/>
          <a:p>
            <a:pPr marL="119062" indent="0">
              <a:buNone/>
            </a:pPr>
            <a:r>
              <a:rPr lang="en-US" sz="2000" dirty="0"/>
              <a:t>&lt;?</a:t>
            </a:r>
            <a:r>
              <a:rPr lang="en-US" sz="2000" dirty="0" err="1"/>
              <a:t>php</a:t>
            </a:r>
            <a:endParaRPr lang="en-US" sz="2000" dirty="0"/>
          </a:p>
          <a:p>
            <a:pPr marL="119062" indent="0">
              <a:buNone/>
            </a:pPr>
            <a:r>
              <a:rPr lang="en-US" sz="2000" dirty="0"/>
              <a:t>$</a:t>
            </a:r>
            <a:r>
              <a:rPr lang="en-US" sz="2000" dirty="0" err="1"/>
              <a:t>allowedExts</a:t>
            </a:r>
            <a:r>
              <a:rPr lang="en-US" sz="2000" dirty="0"/>
              <a:t> = array("jpg", "jpeg", "gif", "</a:t>
            </a:r>
            <a:r>
              <a:rPr lang="en-US" sz="2000" dirty="0" err="1"/>
              <a:t>png</a:t>
            </a:r>
            <a:r>
              <a:rPr lang="en-US" sz="2000" dirty="0"/>
              <a:t>");</a:t>
            </a:r>
          </a:p>
          <a:p>
            <a:pPr marL="119062" indent="0">
              <a:buNone/>
            </a:pPr>
            <a:r>
              <a:rPr lang="en-US" sz="2000" dirty="0"/>
              <a:t>$extension = end(explode(".", $_FILES["file"]["name"]));</a:t>
            </a:r>
          </a:p>
          <a:p>
            <a:pPr marL="119062" indent="0">
              <a:buNone/>
            </a:pPr>
            <a:r>
              <a:rPr lang="en-US" sz="2000" dirty="0"/>
              <a:t>if ((($_FILES["file"]["type"] == "image/gif")</a:t>
            </a:r>
          </a:p>
          <a:p>
            <a:pPr marL="119062" indent="0">
              <a:buNone/>
            </a:pPr>
            <a:r>
              <a:rPr lang="en-US" sz="2000" dirty="0"/>
              <a:t>|| ($_FILES["file"]["type"] == "image/jpeg")</a:t>
            </a:r>
          </a:p>
          <a:p>
            <a:pPr marL="119062" indent="0">
              <a:buNone/>
            </a:pPr>
            <a:r>
              <a:rPr lang="en-US" sz="2000" dirty="0"/>
              <a:t>|| ($_FILES["file"]["type"] == "image/</a:t>
            </a:r>
            <a:r>
              <a:rPr lang="en-US" sz="2000" dirty="0" err="1"/>
              <a:t>pjpeg</a:t>
            </a:r>
            <a:r>
              <a:rPr lang="en-US" sz="2000" dirty="0"/>
              <a:t>"))</a:t>
            </a:r>
          </a:p>
          <a:p>
            <a:pPr marL="119062" indent="0">
              <a:buNone/>
            </a:pPr>
            <a:r>
              <a:rPr lang="en-US" sz="2000" dirty="0"/>
              <a:t>&amp;&amp; ($_FILES["file"]["size"] &lt; 200000)</a:t>
            </a:r>
          </a:p>
          <a:p>
            <a:pPr marL="119062" indent="0">
              <a:buNone/>
            </a:pPr>
            <a:r>
              <a:rPr lang="en-US" sz="2000" dirty="0"/>
              <a:t>&amp;&amp; </a:t>
            </a:r>
            <a:r>
              <a:rPr lang="en-US" sz="2000" dirty="0" err="1"/>
              <a:t>in_array</a:t>
            </a:r>
            <a:r>
              <a:rPr lang="en-US" sz="2000" dirty="0"/>
              <a:t>($extension, $</a:t>
            </a:r>
            <a:r>
              <a:rPr lang="en-US" sz="2000" dirty="0" err="1"/>
              <a:t>allowedExts</a:t>
            </a:r>
            <a:r>
              <a:rPr lang="en-US" sz="2000" dirty="0"/>
              <a:t>))</a:t>
            </a:r>
          </a:p>
          <a:p>
            <a:pPr marL="119062" indent="0">
              <a:buNone/>
            </a:pPr>
            <a:r>
              <a:rPr lang="en-US" sz="2000" dirty="0"/>
              <a:t>  {</a:t>
            </a:r>
          </a:p>
          <a:p>
            <a:pPr marL="119062" indent="0">
              <a:buNone/>
            </a:pPr>
            <a:r>
              <a:rPr lang="en-US" sz="2000" dirty="0"/>
              <a:t>  if ($_FILES["file"]["error"] &gt; 0)</a:t>
            </a:r>
          </a:p>
          <a:p>
            <a:pPr marL="119062" indent="0">
              <a:buNone/>
            </a:pPr>
            <a:r>
              <a:rPr lang="en-US" sz="2000" dirty="0"/>
              <a:t>    </a:t>
            </a:r>
            <a:r>
              <a:rPr lang="en-US" sz="2000" dirty="0" smtClean="0"/>
              <a:t>{ </a:t>
            </a:r>
            <a:r>
              <a:rPr lang="en-US" sz="2000" dirty="0"/>
              <a:t>echo "Return Code: " . $_FILES["file"]["error"] . "&lt;</a:t>
            </a:r>
            <a:r>
              <a:rPr lang="en-US" sz="2000" dirty="0" err="1"/>
              <a:t>br</a:t>
            </a:r>
            <a:r>
              <a:rPr lang="en-US" sz="2000" dirty="0"/>
              <a:t> /&gt;";</a:t>
            </a:r>
          </a:p>
          <a:p>
            <a:pPr marL="119062" indent="0">
              <a:buNone/>
            </a:pPr>
            <a:r>
              <a:rPr lang="en-US" sz="2000" dirty="0"/>
              <a:t>    }</a:t>
            </a:r>
          </a:p>
          <a:p>
            <a:pPr marL="119062" indent="0">
              <a:buNone/>
            </a:pPr>
            <a:r>
              <a:rPr lang="en-US" sz="2000" dirty="0"/>
              <a:t>  else</a:t>
            </a:r>
          </a:p>
          <a:p>
            <a:pPr marL="119062" indent="0">
              <a:buNone/>
            </a:pPr>
            <a:r>
              <a:rPr lang="en-US" sz="2000" dirty="0"/>
              <a:t>    </a:t>
            </a:r>
            <a:r>
              <a:rPr lang="en-US" sz="2000" dirty="0" smtClean="0"/>
              <a:t>{	 </a:t>
            </a:r>
            <a:r>
              <a:rPr lang="en-US" sz="2000" dirty="0"/>
              <a:t>echo "Upload: " . $_FILES["file"]["name"] . "&lt;</a:t>
            </a:r>
            <a:r>
              <a:rPr lang="en-US" sz="2000" dirty="0" err="1"/>
              <a:t>br</a:t>
            </a:r>
            <a:r>
              <a:rPr lang="en-US" sz="2000" dirty="0"/>
              <a:t> /&gt;";</a:t>
            </a:r>
          </a:p>
          <a:p>
            <a:pPr marL="119062" indent="0">
              <a:buNone/>
            </a:pPr>
            <a:r>
              <a:rPr lang="en-US" sz="2000" dirty="0"/>
              <a:t>    echo "Type: " . $_FILES["file"]["type"] . "&lt;</a:t>
            </a:r>
            <a:r>
              <a:rPr lang="en-US" sz="2000" dirty="0" err="1"/>
              <a:t>br</a:t>
            </a:r>
            <a:r>
              <a:rPr lang="en-US" sz="2000" dirty="0"/>
              <a:t> /&gt;";</a:t>
            </a:r>
          </a:p>
          <a:p>
            <a:pPr marL="119062" indent="0">
              <a:buNone/>
            </a:pPr>
            <a:r>
              <a:rPr lang="en-US" sz="2000" dirty="0"/>
              <a:t>    echo "Size: " . ($_FILES["file"]["size"] / 1024) . " Kb&lt;</a:t>
            </a:r>
            <a:r>
              <a:rPr lang="en-US" sz="2000" dirty="0" err="1"/>
              <a:t>br</a:t>
            </a:r>
            <a:r>
              <a:rPr lang="en-US" sz="2000" dirty="0"/>
              <a:t> /&gt;";</a:t>
            </a:r>
          </a:p>
          <a:p>
            <a:pPr marL="119062" indent="0">
              <a:buNone/>
            </a:pPr>
            <a:r>
              <a:rPr lang="en-US" sz="2000" dirty="0"/>
              <a:t>    echo "Temp file: " . $_FILES["file"]["</a:t>
            </a:r>
            <a:r>
              <a:rPr lang="en-US" sz="2000" dirty="0" err="1"/>
              <a:t>tmp_name</a:t>
            </a:r>
            <a:r>
              <a:rPr lang="en-US" sz="2000" dirty="0"/>
              <a:t>"] . "&lt;</a:t>
            </a:r>
            <a:r>
              <a:rPr lang="en-US" sz="2000" dirty="0" err="1"/>
              <a:t>br</a:t>
            </a:r>
            <a:r>
              <a:rPr lang="en-US" sz="2000" dirty="0"/>
              <a:t> </a:t>
            </a:r>
            <a:r>
              <a:rPr lang="en-US" sz="2000" dirty="0" smtClean="0"/>
              <a:t>/&gt;";</a:t>
            </a:r>
            <a:endParaRPr lang="en-US" sz="2000" dirty="0"/>
          </a:p>
        </p:txBody>
      </p:sp>
      <p:sp>
        <p:nvSpPr>
          <p:cNvPr id="4" name="TextBox 3"/>
          <p:cNvSpPr txBox="1">
            <a:spLocks noChangeArrowheads="1"/>
          </p:cNvSpPr>
          <p:nvPr/>
        </p:nvSpPr>
        <p:spPr bwMode="auto">
          <a:xfrm>
            <a:off x="7473052" y="5334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165880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Upload_file.php</a:t>
            </a:r>
            <a:r>
              <a:rPr lang="en-US" dirty="0" smtClean="0"/>
              <a:t>   contd.</a:t>
            </a:r>
            <a:endParaRPr lang="en-US" dirty="0"/>
          </a:p>
        </p:txBody>
      </p:sp>
      <p:sp>
        <p:nvSpPr>
          <p:cNvPr id="3" name="Content Placeholder 2"/>
          <p:cNvSpPr>
            <a:spLocks noGrp="1"/>
          </p:cNvSpPr>
          <p:nvPr>
            <p:ph idx="1"/>
          </p:nvPr>
        </p:nvSpPr>
        <p:spPr>
          <a:xfrm>
            <a:off x="457200" y="1600200"/>
            <a:ext cx="8229600" cy="4625975"/>
          </a:xfrm>
        </p:spPr>
        <p:txBody>
          <a:bodyPr>
            <a:normAutofit fontScale="85000" lnSpcReduction="20000"/>
          </a:bodyPr>
          <a:lstStyle/>
          <a:p>
            <a:pPr marL="119062" indent="0">
              <a:buNone/>
            </a:pPr>
            <a:r>
              <a:rPr lang="en-US" sz="2000" dirty="0" smtClean="0"/>
              <a:t>    </a:t>
            </a:r>
            <a:r>
              <a:rPr lang="en-US" sz="2000" dirty="0"/>
              <a:t>if (</a:t>
            </a:r>
            <a:r>
              <a:rPr lang="en-US" sz="2000" dirty="0" err="1"/>
              <a:t>file_exists</a:t>
            </a:r>
            <a:r>
              <a:rPr lang="en-US" sz="2000" dirty="0"/>
              <a:t>("upload/" . $_FILES["file"]["name"]))</a:t>
            </a:r>
          </a:p>
          <a:p>
            <a:pPr marL="119062" indent="0">
              <a:buNone/>
            </a:pPr>
            <a:r>
              <a:rPr lang="en-US" sz="2000" dirty="0"/>
              <a:t>      {</a:t>
            </a:r>
          </a:p>
          <a:p>
            <a:pPr marL="119062" indent="0">
              <a:buNone/>
            </a:pPr>
            <a:r>
              <a:rPr lang="en-US" sz="2000" dirty="0"/>
              <a:t>      echo $_FILES["file"]["name"] . " already exists. ";</a:t>
            </a:r>
          </a:p>
          <a:p>
            <a:pPr marL="119062" indent="0">
              <a:buNone/>
            </a:pPr>
            <a:r>
              <a:rPr lang="en-US" sz="2000" dirty="0"/>
              <a:t>      }</a:t>
            </a:r>
          </a:p>
          <a:p>
            <a:pPr marL="119062" indent="0">
              <a:buNone/>
            </a:pPr>
            <a:r>
              <a:rPr lang="en-US" sz="2000" dirty="0"/>
              <a:t>    else</a:t>
            </a:r>
          </a:p>
          <a:p>
            <a:pPr marL="119062" indent="0">
              <a:buNone/>
            </a:pPr>
            <a:r>
              <a:rPr lang="en-US" sz="2000" dirty="0"/>
              <a:t>      {</a:t>
            </a:r>
          </a:p>
          <a:p>
            <a:pPr marL="119062" indent="0">
              <a:buNone/>
            </a:pPr>
            <a:r>
              <a:rPr lang="en-US" sz="2000" dirty="0"/>
              <a:t>      </a:t>
            </a:r>
            <a:r>
              <a:rPr lang="en-US" sz="2000" dirty="0" err="1"/>
              <a:t>move_uploaded_file</a:t>
            </a:r>
            <a:r>
              <a:rPr lang="en-US" sz="2000" dirty="0"/>
              <a:t>($_FILES["file"]["</a:t>
            </a:r>
            <a:r>
              <a:rPr lang="en-US" sz="2000" dirty="0" err="1"/>
              <a:t>tmp_name</a:t>
            </a:r>
            <a:r>
              <a:rPr lang="en-US" sz="2000" dirty="0"/>
              <a:t>"],</a:t>
            </a:r>
          </a:p>
          <a:p>
            <a:pPr marL="119062" indent="0">
              <a:buNone/>
            </a:pPr>
            <a:r>
              <a:rPr lang="en-US" sz="2000" dirty="0"/>
              <a:t>      "upload/" . $_FILES["file"]["name"]);</a:t>
            </a:r>
          </a:p>
          <a:p>
            <a:pPr marL="119062" indent="0">
              <a:buNone/>
            </a:pPr>
            <a:r>
              <a:rPr lang="en-US" sz="2000" dirty="0"/>
              <a:t>      echo "Stored in: " . "upload/" . $_FILES["file"]["name"];</a:t>
            </a:r>
          </a:p>
          <a:p>
            <a:pPr marL="119062" indent="0">
              <a:buNone/>
            </a:pPr>
            <a:r>
              <a:rPr lang="en-US" sz="2000" dirty="0"/>
              <a:t>      }</a:t>
            </a:r>
          </a:p>
          <a:p>
            <a:pPr marL="119062" indent="0">
              <a:buNone/>
            </a:pPr>
            <a:r>
              <a:rPr lang="en-US" sz="2000" dirty="0"/>
              <a:t>    }</a:t>
            </a:r>
          </a:p>
          <a:p>
            <a:pPr marL="119062" indent="0">
              <a:buNone/>
            </a:pPr>
            <a:r>
              <a:rPr lang="en-US" sz="2000" dirty="0"/>
              <a:t>  }</a:t>
            </a:r>
          </a:p>
          <a:p>
            <a:pPr marL="119062" indent="0">
              <a:buNone/>
            </a:pPr>
            <a:r>
              <a:rPr lang="en-US" sz="2000" dirty="0"/>
              <a:t>else</a:t>
            </a:r>
          </a:p>
          <a:p>
            <a:pPr marL="119062" indent="0">
              <a:buNone/>
            </a:pPr>
            <a:r>
              <a:rPr lang="en-US" sz="2000" dirty="0"/>
              <a:t>  {</a:t>
            </a:r>
          </a:p>
          <a:p>
            <a:pPr marL="119062" indent="0">
              <a:buNone/>
            </a:pPr>
            <a:r>
              <a:rPr lang="en-US" sz="2000" dirty="0"/>
              <a:t>  echo "Invalid file";</a:t>
            </a:r>
          </a:p>
          <a:p>
            <a:pPr marL="119062" indent="0">
              <a:buNone/>
            </a:pPr>
            <a:r>
              <a:rPr lang="en-US" sz="2000" dirty="0"/>
              <a:t>  }</a:t>
            </a:r>
          </a:p>
          <a:p>
            <a:pPr marL="119062" indent="0">
              <a:buNone/>
            </a:pPr>
            <a:r>
              <a:rPr lang="en-US" sz="2000" dirty="0"/>
              <a:t>?&gt; </a:t>
            </a:r>
          </a:p>
        </p:txBody>
      </p:sp>
      <p:sp>
        <p:nvSpPr>
          <p:cNvPr id="4" name="TextBox 3"/>
          <p:cNvSpPr txBox="1">
            <a:spLocks noChangeArrowheads="1"/>
          </p:cNvSpPr>
          <p:nvPr/>
        </p:nvSpPr>
        <p:spPr bwMode="auto">
          <a:xfrm>
            <a:off x="7473052" y="5334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33746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with files &amp; Directory</a:t>
            </a:r>
            <a:endParaRPr lang="en-US" dirty="0"/>
          </a:p>
        </p:txBody>
      </p:sp>
      <p:sp>
        <p:nvSpPr>
          <p:cNvPr id="3" name="Content Placeholder 2"/>
          <p:cNvSpPr>
            <a:spLocks noGrp="1"/>
          </p:cNvSpPr>
          <p:nvPr>
            <p:ph idx="1"/>
          </p:nvPr>
        </p:nvSpPr>
        <p:spPr/>
        <p:txBody>
          <a:bodyPr/>
          <a:lstStyle/>
          <a:p>
            <a:r>
              <a:rPr lang="en-US" dirty="0" smtClean="0"/>
              <a:t>Include()</a:t>
            </a:r>
          </a:p>
          <a:p>
            <a:pPr lvl="1"/>
            <a:r>
              <a:rPr lang="en-US" dirty="0" smtClean="0"/>
              <a:t>Statements enables you to cooperate other files. (usually other PHP files)</a:t>
            </a:r>
          </a:p>
          <a:p>
            <a:pPr marL="457200" lvl="1" indent="0">
              <a:buNone/>
            </a:pPr>
            <a:endParaRPr lang="en-US" dirty="0" smtClean="0"/>
          </a:p>
          <a:p>
            <a:pPr marL="457200" lvl="1" indent="0">
              <a:buNone/>
            </a:pPr>
            <a:r>
              <a:rPr lang="en-US" dirty="0" smtClean="0"/>
              <a:t>&lt;?</a:t>
            </a:r>
            <a:r>
              <a:rPr lang="en-US" dirty="0" err="1" smtClean="0"/>
              <a:t>php</a:t>
            </a:r>
            <a:endParaRPr lang="en-US" dirty="0" smtClean="0"/>
          </a:p>
          <a:p>
            <a:pPr marL="457200" lvl="1" indent="0">
              <a:buNone/>
            </a:pPr>
            <a:r>
              <a:rPr lang="en-US" dirty="0" smtClean="0"/>
              <a:t>Include(“</a:t>
            </a:r>
            <a:r>
              <a:rPr lang="en-US" dirty="0" err="1" smtClean="0"/>
              <a:t>fun.php</a:t>
            </a:r>
            <a:r>
              <a:rPr lang="en-US" dirty="0" smtClean="0"/>
              <a:t>”);</a:t>
            </a:r>
          </a:p>
          <a:p>
            <a:pPr marL="457200" lvl="1" indent="0">
              <a:buNone/>
            </a:pPr>
            <a:r>
              <a:rPr lang="en-US" dirty="0" smtClean="0"/>
              <a:t>?&gt;</a:t>
            </a:r>
            <a:endParaRPr lang="en-US" dirty="0"/>
          </a:p>
        </p:txBody>
      </p:sp>
      <p:sp>
        <p:nvSpPr>
          <p:cNvPr id="4" name="TextBox 3"/>
          <p:cNvSpPr txBox="1"/>
          <p:nvPr/>
        </p:nvSpPr>
        <p:spPr>
          <a:xfrm>
            <a:off x="5029200" y="4572000"/>
            <a:ext cx="3733800" cy="1938992"/>
          </a:xfrm>
          <a:prstGeom prst="rect">
            <a:avLst/>
          </a:prstGeom>
          <a:noFill/>
          <a:ln w="28575">
            <a:solidFill>
              <a:schemeClr val="accent1">
                <a:lumMod val="60000"/>
                <a:lumOff val="40000"/>
              </a:schemeClr>
            </a:solidFill>
          </a:ln>
        </p:spPr>
        <p:txBody>
          <a:bodyPr wrap="square" rtlCol="0">
            <a:spAutoFit/>
          </a:bodyPr>
          <a:lstStyle/>
          <a:p>
            <a:r>
              <a:rPr lang="en-US" sz="2400" u="sng" dirty="0" err="1"/>
              <a:t>f</a:t>
            </a:r>
            <a:r>
              <a:rPr lang="en-US" sz="2400" u="sng" dirty="0" err="1" smtClean="0"/>
              <a:t>un.php</a:t>
            </a:r>
            <a:endParaRPr lang="en-US" sz="2400" u="sng" dirty="0" smtClean="0"/>
          </a:p>
          <a:p>
            <a:endParaRPr lang="en-US" sz="2400" dirty="0"/>
          </a:p>
          <a:p>
            <a:r>
              <a:rPr lang="en-US" sz="2400" dirty="0" smtClean="0"/>
              <a:t>&lt;?</a:t>
            </a:r>
            <a:r>
              <a:rPr lang="en-US" sz="2400" dirty="0" err="1" smtClean="0"/>
              <a:t>php</a:t>
            </a:r>
            <a:endParaRPr lang="en-US" sz="2400" dirty="0" smtClean="0"/>
          </a:p>
          <a:p>
            <a:r>
              <a:rPr lang="en-US" sz="2400" dirty="0" smtClean="0"/>
              <a:t>Echo “Good after noon”;</a:t>
            </a:r>
          </a:p>
          <a:p>
            <a:r>
              <a:rPr lang="en-US" sz="2400" dirty="0" smtClean="0"/>
              <a:t>?&gt;</a:t>
            </a:r>
            <a:endParaRPr lang="en-US" sz="2400" dirty="0"/>
          </a:p>
        </p:txBody>
      </p:sp>
      <p:sp>
        <p:nvSpPr>
          <p:cNvPr id="5" name="TextBox 3"/>
          <p:cNvSpPr txBox="1">
            <a:spLocks noChangeArrowheads="1"/>
          </p:cNvSpPr>
          <p:nvPr/>
        </p:nvSpPr>
        <p:spPr bwMode="auto">
          <a:xfrm>
            <a:off x="7473052" y="5334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743600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with files &amp; Directory</a:t>
            </a:r>
          </a:p>
        </p:txBody>
      </p:sp>
      <p:sp>
        <p:nvSpPr>
          <p:cNvPr id="3" name="Content Placeholder 2"/>
          <p:cNvSpPr>
            <a:spLocks noGrp="1"/>
          </p:cNvSpPr>
          <p:nvPr>
            <p:ph idx="1"/>
          </p:nvPr>
        </p:nvSpPr>
        <p:spPr/>
        <p:txBody>
          <a:bodyPr>
            <a:normAutofit fontScale="85000" lnSpcReduction="20000"/>
          </a:bodyPr>
          <a:lstStyle/>
          <a:p>
            <a:r>
              <a:rPr lang="en-US" b="1" dirty="0" smtClean="0"/>
              <a:t>Validating file- </a:t>
            </a:r>
            <a:r>
              <a:rPr lang="en-US" b="1" dirty="0" err="1" smtClean="0"/>
              <a:t>file_exists</a:t>
            </a:r>
            <a:r>
              <a:rPr lang="en-US" b="1" dirty="0" smtClean="0"/>
              <a:t>()</a:t>
            </a:r>
          </a:p>
          <a:p>
            <a:pPr marL="119062" indent="0">
              <a:buNone/>
            </a:pPr>
            <a:r>
              <a:rPr lang="en-US" dirty="0" smtClean="0"/>
              <a:t>&lt;?</a:t>
            </a:r>
            <a:r>
              <a:rPr lang="en-US" dirty="0" err="1" smtClean="0"/>
              <a:t>php</a:t>
            </a:r>
            <a:endParaRPr lang="en-US" dirty="0" smtClean="0"/>
          </a:p>
          <a:p>
            <a:pPr marL="119062" indent="0">
              <a:buNone/>
            </a:pPr>
            <a:r>
              <a:rPr lang="en-US" dirty="0" smtClean="0"/>
              <a:t>If(</a:t>
            </a:r>
            <a:r>
              <a:rPr lang="en-US" dirty="0" err="1" smtClean="0"/>
              <a:t>file_exists</a:t>
            </a:r>
            <a:r>
              <a:rPr lang="en-US" dirty="0" smtClean="0"/>
              <a:t>(“mark.txt”)) {</a:t>
            </a:r>
          </a:p>
          <a:p>
            <a:pPr marL="119062" indent="0">
              <a:buNone/>
            </a:pPr>
            <a:r>
              <a:rPr lang="en-US" dirty="0" smtClean="0"/>
              <a:t>echo “The file can locate”;</a:t>
            </a:r>
          </a:p>
          <a:p>
            <a:pPr marL="119062" indent="0">
              <a:buNone/>
            </a:pPr>
            <a:r>
              <a:rPr lang="en-US" dirty="0" smtClean="0"/>
              <a:t>}</a:t>
            </a:r>
          </a:p>
          <a:p>
            <a:pPr marL="119062" indent="0">
              <a:buNone/>
            </a:pPr>
            <a:r>
              <a:rPr lang="en-US" dirty="0" smtClean="0"/>
              <a:t>else </a:t>
            </a:r>
          </a:p>
          <a:p>
            <a:pPr marL="119062" indent="0">
              <a:buNone/>
            </a:pPr>
            <a:r>
              <a:rPr lang="en-US" dirty="0" smtClean="0"/>
              <a:t>{</a:t>
            </a:r>
          </a:p>
          <a:p>
            <a:pPr marL="119062" indent="0">
              <a:buNone/>
            </a:pPr>
            <a:r>
              <a:rPr lang="en-US" dirty="0" smtClean="0"/>
              <a:t>echo “Can’t locate”;</a:t>
            </a:r>
          </a:p>
          <a:p>
            <a:pPr marL="119062" indent="0">
              <a:buNone/>
            </a:pPr>
            <a:r>
              <a:rPr lang="en-US" dirty="0" smtClean="0"/>
              <a:t>}</a:t>
            </a:r>
          </a:p>
          <a:p>
            <a:pPr marL="119062" indent="0">
              <a:buNone/>
            </a:pPr>
            <a:r>
              <a:rPr lang="en-US" dirty="0" smtClean="0"/>
              <a:t>?&gt;</a:t>
            </a:r>
          </a:p>
        </p:txBody>
      </p:sp>
      <p:sp>
        <p:nvSpPr>
          <p:cNvPr id="4" name="TextBox 3"/>
          <p:cNvSpPr txBox="1">
            <a:spLocks noChangeArrowheads="1"/>
          </p:cNvSpPr>
          <p:nvPr/>
        </p:nvSpPr>
        <p:spPr bwMode="auto">
          <a:xfrm>
            <a:off x="7473052" y="5334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377424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p:cNvSpPr>
          <p:nvPr>
            <p:ph type="title"/>
          </p:nvPr>
        </p:nvSpPr>
        <p:spPr bwMode="auto">
          <a:xfrm>
            <a:off x="457200" y="152400"/>
            <a:ext cx="8229600" cy="1250950"/>
          </a:xfrm>
        </p:spPr>
        <p:txBody>
          <a:bodyPr wrap="square" tIns="45720" bIns="45720" numCol="1" anchorCtr="0" compatLnSpc="1">
            <a:prstTxWarp prst="textNoShape">
              <a:avLst/>
            </a:prstTxWarp>
          </a:bodyPr>
          <a:lstStyle/>
          <a:p>
            <a:pPr>
              <a:defRPr/>
            </a:pPr>
            <a:r>
              <a:rPr lang="en-US" smtClean="0"/>
              <a:t>When to use method="get"?</a:t>
            </a:r>
          </a:p>
        </p:txBody>
      </p:sp>
      <p:sp>
        <p:nvSpPr>
          <p:cNvPr id="58371" name="Rectangle 3"/>
          <p:cNvSpPr>
            <a:spLocks noGrp="1"/>
          </p:cNvSpPr>
          <p:nvPr>
            <p:ph idx="1"/>
          </p:nvPr>
        </p:nvSpPr>
        <p:spPr>
          <a:xfrm>
            <a:off x="609600" y="1524000"/>
            <a:ext cx="8229600" cy="5334000"/>
          </a:xfrm>
        </p:spPr>
        <p:txBody>
          <a:bodyPr>
            <a:normAutofit lnSpcReduction="10000"/>
          </a:bodyPr>
          <a:lstStyle/>
          <a:p>
            <a:pPr>
              <a:lnSpc>
                <a:spcPct val="90000"/>
              </a:lnSpc>
            </a:pPr>
            <a:r>
              <a:rPr lang="en-US" dirty="0" smtClean="0"/>
              <a:t>When using method="get" in HTML forms, all variable names and values are displayed in the URL.</a:t>
            </a:r>
            <a:endParaRPr lang="en-US" b="1" dirty="0" smtClean="0"/>
          </a:p>
          <a:p>
            <a:pPr>
              <a:lnSpc>
                <a:spcPct val="90000"/>
              </a:lnSpc>
            </a:pPr>
            <a:r>
              <a:rPr lang="en-US" b="1" dirty="0" smtClean="0"/>
              <a:t>Note:</a:t>
            </a:r>
            <a:r>
              <a:rPr lang="en-US" dirty="0" smtClean="0"/>
              <a:t> This method should not be used when sending passwords or other sensitive information!</a:t>
            </a:r>
          </a:p>
          <a:p>
            <a:pPr>
              <a:lnSpc>
                <a:spcPct val="90000"/>
              </a:lnSpc>
            </a:pPr>
            <a:r>
              <a:rPr lang="en-US" dirty="0" smtClean="0"/>
              <a:t>However, because the variables are displayed in the URL, it is possible to bookmark the page. This can be useful in some cases.</a:t>
            </a:r>
            <a:endParaRPr lang="en-US" b="1" dirty="0" smtClean="0"/>
          </a:p>
          <a:p>
            <a:pPr>
              <a:lnSpc>
                <a:spcPct val="90000"/>
              </a:lnSpc>
            </a:pPr>
            <a:r>
              <a:rPr lang="en-US" b="1" dirty="0" smtClean="0"/>
              <a:t>Note:</a:t>
            </a:r>
            <a:r>
              <a:rPr lang="en-US" dirty="0" smtClean="0"/>
              <a:t> The get method is not suitable for large variable values; the value cannot exceed 100 characters.</a:t>
            </a:r>
          </a:p>
        </p:txBody>
      </p:sp>
      <p:sp>
        <p:nvSpPr>
          <p:cNvPr id="4" name="TextBox 3"/>
          <p:cNvSpPr txBox="1">
            <a:spLocks noChangeArrowheads="1"/>
          </p:cNvSpPr>
          <p:nvPr/>
        </p:nvSpPr>
        <p:spPr bwMode="auto">
          <a:xfrm>
            <a:off x="7473052" y="5334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411348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with files &amp; Directory</a:t>
            </a:r>
          </a:p>
        </p:txBody>
      </p:sp>
      <p:sp>
        <p:nvSpPr>
          <p:cNvPr id="3" name="Content Placeholder 2"/>
          <p:cNvSpPr>
            <a:spLocks noGrp="1"/>
          </p:cNvSpPr>
          <p:nvPr>
            <p:ph idx="1"/>
          </p:nvPr>
        </p:nvSpPr>
        <p:spPr/>
        <p:txBody>
          <a:bodyPr>
            <a:normAutofit fontScale="85000" lnSpcReduction="20000"/>
          </a:bodyPr>
          <a:lstStyle/>
          <a:p>
            <a:r>
              <a:rPr lang="en-US" dirty="0" err="1" smtClean="0"/>
              <a:t>Is_file</a:t>
            </a:r>
            <a:r>
              <a:rPr lang="en-US" dirty="0" smtClean="0"/>
              <a:t> – make sure is a file</a:t>
            </a:r>
          </a:p>
          <a:p>
            <a:pPr marL="119062" indent="0">
              <a:buNone/>
            </a:pPr>
            <a:r>
              <a:rPr lang="en-US" dirty="0"/>
              <a:t>&lt;?</a:t>
            </a:r>
            <a:r>
              <a:rPr lang="en-US" dirty="0" err="1"/>
              <a:t>php</a:t>
            </a:r>
            <a:endParaRPr lang="en-US" dirty="0"/>
          </a:p>
          <a:p>
            <a:pPr marL="119062" indent="0">
              <a:buNone/>
            </a:pPr>
            <a:r>
              <a:rPr lang="en-US" dirty="0" smtClean="0"/>
              <a:t>If(</a:t>
            </a:r>
            <a:r>
              <a:rPr lang="en-US" dirty="0" err="1" smtClean="0"/>
              <a:t>is_file</a:t>
            </a:r>
            <a:r>
              <a:rPr lang="en-US" dirty="0" smtClean="0"/>
              <a:t> (“</a:t>
            </a:r>
            <a:r>
              <a:rPr lang="en-US" dirty="0"/>
              <a:t>mark.txt”)) {</a:t>
            </a:r>
          </a:p>
          <a:p>
            <a:pPr marL="119062" indent="0">
              <a:buNone/>
            </a:pPr>
            <a:r>
              <a:rPr lang="en-US" dirty="0"/>
              <a:t>echo “The file can locate”;</a:t>
            </a:r>
          </a:p>
          <a:p>
            <a:pPr marL="119062" indent="0">
              <a:buNone/>
            </a:pPr>
            <a:r>
              <a:rPr lang="en-US" dirty="0"/>
              <a:t>}</a:t>
            </a:r>
          </a:p>
          <a:p>
            <a:pPr marL="119062" indent="0">
              <a:buNone/>
            </a:pPr>
            <a:r>
              <a:rPr lang="en-US" dirty="0"/>
              <a:t>else </a:t>
            </a:r>
          </a:p>
          <a:p>
            <a:pPr marL="119062" indent="0">
              <a:buNone/>
            </a:pPr>
            <a:r>
              <a:rPr lang="en-US" dirty="0"/>
              <a:t>{</a:t>
            </a:r>
          </a:p>
          <a:p>
            <a:pPr marL="119062" indent="0">
              <a:buNone/>
            </a:pPr>
            <a:r>
              <a:rPr lang="en-US" dirty="0"/>
              <a:t>echo “Can’t locate”;</a:t>
            </a:r>
          </a:p>
          <a:p>
            <a:pPr marL="119062" indent="0">
              <a:buNone/>
            </a:pPr>
            <a:r>
              <a:rPr lang="en-US" dirty="0"/>
              <a:t>}</a:t>
            </a:r>
          </a:p>
          <a:p>
            <a:pPr marL="119062" indent="0">
              <a:buNone/>
            </a:pPr>
            <a:r>
              <a:rPr lang="en-US" dirty="0"/>
              <a:t>?&gt;</a:t>
            </a:r>
          </a:p>
          <a:p>
            <a:endParaRPr lang="en-US" dirty="0"/>
          </a:p>
        </p:txBody>
      </p:sp>
      <p:sp>
        <p:nvSpPr>
          <p:cNvPr id="4" name="TextBox 3"/>
          <p:cNvSpPr txBox="1">
            <a:spLocks noChangeArrowheads="1"/>
          </p:cNvSpPr>
          <p:nvPr/>
        </p:nvSpPr>
        <p:spPr bwMode="auto">
          <a:xfrm>
            <a:off x="7473052" y="5334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363483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with files &amp; Directory</a:t>
            </a:r>
          </a:p>
        </p:txBody>
      </p:sp>
      <p:sp>
        <p:nvSpPr>
          <p:cNvPr id="3" name="Content Placeholder 2"/>
          <p:cNvSpPr>
            <a:spLocks noGrp="1"/>
          </p:cNvSpPr>
          <p:nvPr>
            <p:ph idx="1"/>
          </p:nvPr>
        </p:nvSpPr>
        <p:spPr/>
        <p:txBody>
          <a:bodyPr/>
          <a:lstStyle/>
          <a:p>
            <a:r>
              <a:rPr lang="en-US" dirty="0" err="1" smtClean="0"/>
              <a:t>is_dir</a:t>
            </a:r>
            <a:r>
              <a:rPr lang="en-US" dirty="0" smtClean="0"/>
              <a:t>()</a:t>
            </a:r>
          </a:p>
          <a:p>
            <a:r>
              <a:rPr lang="en-US" dirty="0" err="1" smtClean="0"/>
              <a:t>is_readable</a:t>
            </a:r>
            <a:r>
              <a:rPr lang="en-US" dirty="0" smtClean="0"/>
              <a:t>()</a:t>
            </a:r>
            <a:endParaRPr lang="en-US" dirty="0"/>
          </a:p>
          <a:p>
            <a:r>
              <a:rPr lang="en-US" dirty="0" err="1" smtClean="0"/>
              <a:t>is_writable</a:t>
            </a:r>
            <a:r>
              <a:rPr lang="en-US" dirty="0" smtClean="0"/>
              <a:t>()</a:t>
            </a:r>
            <a:endParaRPr lang="en-US" dirty="0"/>
          </a:p>
          <a:p>
            <a:r>
              <a:rPr lang="en-US" dirty="0" err="1" smtClean="0"/>
              <a:t>filesize</a:t>
            </a:r>
            <a:endParaRPr lang="en-US" dirty="0"/>
          </a:p>
          <a:p>
            <a:endParaRPr lang="en-US" dirty="0"/>
          </a:p>
        </p:txBody>
      </p:sp>
      <p:sp>
        <p:nvSpPr>
          <p:cNvPr id="4" name="TextBox 3"/>
          <p:cNvSpPr txBox="1">
            <a:spLocks noChangeArrowheads="1"/>
          </p:cNvSpPr>
          <p:nvPr/>
        </p:nvSpPr>
        <p:spPr bwMode="auto">
          <a:xfrm>
            <a:off x="7473052" y="5334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097641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with files &amp; Directory</a:t>
            </a:r>
          </a:p>
        </p:txBody>
      </p:sp>
      <p:sp>
        <p:nvSpPr>
          <p:cNvPr id="3" name="Content Placeholder 2"/>
          <p:cNvSpPr>
            <a:spLocks noGrp="1"/>
          </p:cNvSpPr>
          <p:nvPr>
            <p:ph idx="1"/>
          </p:nvPr>
        </p:nvSpPr>
        <p:spPr/>
        <p:txBody>
          <a:bodyPr>
            <a:normAutofit fontScale="92500" lnSpcReduction="10000"/>
          </a:bodyPr>
          <a:lstStyle/>
          <a:p>
            <a:pPr marL="119062" indent="0">
              <a:buNone/>
            </a:pPr>
            <a:r>
              <a:rPr lang="en-US" dirty="0" smtClean="0"/>
              <a:t>&lt;?</a:t>
            </a:r>
            <a:r>
              <a:rPr lang="en-US" dirty="0" err="1" smtClean="0"/>
              <a:t>php</a:t>
            </a:r>
            <a:endParaRPr lang="en-US" dirty="0" smtClean="0"/>
          </a:p>
          <a:p>
            <a:pPr marL="119062" indent="0">
              <a:buNone/>
            </a:pPr>
            <a:r>
              <a:rPr lang="en-US" dirty="0" smtClean="0"/>
              <a:t>If(</a:t>
            </a:r>
            <a:r>
              <a:rPr lang="en-US" dirty="0" err="1" smtClean="0"/>
              <a:t>is_file</a:t>
            </a:r>
            <a:r>
              <a:rPr lang="en-US" dirty="0" smtClean="0"/>
              <a:t>(“mark.txt)</a:t>
            </a:r>
          </a:p>
          <a:p>
            <a:pPr marL="119062" indent="0">
              <a:buNone/>
            </a:pPr>
            <a:r>
              <a:rPr lang="en-US" dirty="0" smtClean="0"/>
              <a:t>{</a:t>
            </a:r>
          </a:p>
          <a:p>
            <a:pPr marL="119062" indent="0">
              <a:buNone/>
            </a:pPr>
            <a:r>
              <a:rPr lang="en-US" dirty="0" smtClean="0"/>
              <a:t>echo </a:t>
            </a:r>
            <a:r>
              <a:rPr lang="en-US" dirty="0" err="1" smtClean="0"/>
              <a:t>filesize</a:t>
            </a:r>
            <a:r>
              <a:rPr lang="en-US" dirty="0" smtClean="0"/>
              <a:t>(“marks.txt);</a:t>
            </a:r>
          </a:p>
          <a:p>
            <a:pPr marL="119062" indent="0">
              <a:buNone/>
            </a:pPr>
            <a:r>
              <a:rPr lang="en-US" dirty="0" smtClean="0"/>
              <a:t>}</a:t>
            </a:r>
          </a:p>
          <a:p>
            <a:pPr marL="119062" indent="0">
              <a:buNone/>
            </a:pPr>
            <a:r>
              <a:rPr lang="en-US" dirty="0" smtClean="0"/>
              <a:t>else</a:t>
            </a:r>
          </a:p>
          <a:p>
            <a:pPr marL="119062" indent="0">
              <a:buNone/>
            </a:pPr>
            <a:r>
              <a:rPr lang="en-US" dirty="0" smtClean="0"/>
              <a:t>echo “file is not found”;</a:t>
            </a:r>
          </a:p>
          <a:p>
            <a:pPr marL="119062" indent="0">
              <a:buNone/>
            </a:pPr>
            <a:r>
              <a:rPr lang="en-US" dirty="0" smtClean="0"/>
              <a:t>?&gt;</a:t>
            </a:r>
            <a:endParaRPr lang="en-US" dirty="0"/>
          </a:p>
        </p:txBody>
      </p:sp>
      <p:sp>
        <p:nvSpPr>
          <p:cNvPr id="4" name="TextBox 3"/>
          <p:cNvSpPr txBox="1">
            <a:spLocks noChangeArrowheads="1"/>
          </p:cNvSpPr>
          <p:nvPr/>
        </p:nvSpPr>
        <p:spPr bwMode="auto">
          <a:xfrm>
            <a:off x="7473052" y="5334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5024942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file –touch()</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Given a string represent a file path, touch() function attempts to create and empty file of that name. if the files is already exists it’s contain will not be changed but the modification date will be updated.</a:t>
            </a:r>
          </a:p>
          <a:p>
            <a:pPr marL="119062" indent="0">
              <a:buNone/>
            </a:pPr>
            <a:endParaRPr lang="en-US" sz="2400" dirty="0"/>
          </a:p>
          <a:p>
            <a:pPr marL="676275" lvl="2" indent="0">
              <a:buNone/>
            </a:pPr>
            <a:r>
              <a:rPr lang="en-US" sz="3200" dirty="0" smtClean="0"/>
              <a:t>&lt;?</a:t>
            </a:r>
            <a:r>
              <a:rPr lang="en-US" sz="3200" dirty="0" err="1" smtClean="0"/>
              <a:t>php</a:t>
            </a:r>
            <a:endParaRPr lang="en-US" sz="3200" dirty="0" smtClean="0"/>
          </a:p>
          <a:p>
            <a:pPr marL="676275" lvl="2" indent="0">
              <a:buNone/>
            </a:pPr>
            <a:r>
              <a:rPr lang="en-US" sz="3200" dirty="0"/>
              <a:t>t</a:t>
            </a:r>
            <a:r>
              <a:rPr lang="en-US" sz="3200" dirty="0" smtClean="0"/>
              <a:t>ouch(“test.txt”)</a:t>
            </a:r>
          </a:p>
          <a:p>
            <a:pPr marL="676275" lvl="2" indent="0">
              <a:buNone/>
            </a:pPr>
            <a:r>
              <a:rPr lang="en-US" sz="3200" dirty="0" smtClean="0"/>
              <a:t>?&gt;</a:t>
            </a:r>
            <a:endParaRPr lang="en-US" sz="3200" dirty="0"/>
          </a:p>
        </p:txBody>
      </p:sp>
      <p:sp>
        <p:nvSpPr>
          <p:cNvPr id="4" name="TextBox 3"/>
          <p:cNvSpPr txBox="1">
            <a:spLocks noChangeArrowheads="1"/>
          </p:cNvSpPr>
          <p:nvPr/>
        </p:nvSpPr>
        <p:spPr bwMode="auto">
          <a:xfrm>
            <a:off x="7473052" y="5334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1118788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Deleting a file-</a:t>
            </a:r>
            <a:r>
              <a:rPr lang="en-US" dirty="0"/>
              <a:t> unlink()</a:t>
            </a:r>
          </a:p>
        </p:txBody>
      </p:sp>
      <p:sp>
        <p:nvSpPr>
          <p:cNvPr id="3" name="Content Placeholder 2"/>
          <p:cNvSpPr>
            <a:spLocks noGrp="1"/>
          </p:cNvSpPr>
          <p:nvPr>
            <p:ph idx="1"/>
          </p:nvPr>
        </p:nvSpPr>
        <p:spPr/>
        <p:txBody>
          <a:bodyPr/>
          <a:lstStyle/>
          <a:p>
            <a:r>
              <a:rPr lang="en-US" dirty="0" smtClean="0"/>
              <a:t>You can remove an existing file with unlink()</a:t>
            </a:r>
          </a:p>
          <a:p>
            <a:pPr marL="676275" lvl="2" indent="0">
              <a:buNone/>
            </a:pPr>
            <a:endParaRPr lang="en-US" sz="3200" dirty="0" smtClean="0"/>
          </a:p>
          <a:p>
            <a:pPr marL="676275" lvl="2" indent="0">
              <a:buNone/>
            </a:pPr>
            <a:r>
              <a:rPr lang="en-US" sz="3200" dirty="0" smtClean="0"/>
              <a:t>&lt;?</a:t>
            </a:r>
            <a:r>
              <a:rPr lang="en-US" sz="3200" dirty="0" err="1"/>
              <a:t>php</a:t>
            </a:r>
            <a:endParaRPr lang="en-US" sz="3200" dirty="0"/>
          </a:p>
          <a:p>
            <a:pPr marL="676275" lvl="2" indent="0">
              <a:buNone/>
            </a:pPr>
            <a:r>
              <a:rPr lang="en-US" sz="3200" dirty="0" smtClean="0"/>
              <a:t>unlink(“</a:t>
            </a:r>
            <a:r>
              <a:rPr lang="en-US" sz="3200" dirty="0"/>
              <a:t>test.txt”)</a:t>
            </a:r>
          </a:p>
          <a:p>
            <a:pPr marL="676275" lvl="2" indent="0">
              <a:buNone/>
            </a:pPr>
            <a:r>
              <a:rPr lang="en-US" sz="3200" dirty="0"/>
              <a:t>?&gt;</a:t>
            </a:r>
          </a:p>
          <a:p>
            <a:endParaRPr lang="en-US" dirty="0"/>
          </a:p>
        </p:txBody>
      </p:sp>
      <p:sp>
        <p:nvSpPr>
          <p:cNvPr id="4" name="TextBox 3"/>
          <p:cNvSpPr txBox="1">
            <a:spLocks noChangeArrowheads="1"/>
          </p:cNvSpPr>
          <p:nvPr/>
        </p:nvSpPr>
        <p:spPr bwMode="auto">
          <a:xfrm>
            <a:off x="7473052" y="5334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991302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Opening a file for writing reading or appending and closing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Reading</a:t>
            </a:r>
          </a:p>
          <a:p>
            <a:pPr marL="119062" indent="0">
              <a:buNone/>
            </a:pPr>
            <a:r>
              <a:rPr lang="en-US" dirty="0" smtClean="0"/>
              <a:t>$</a:t>
            </a:r>
            <a:r>
              <a:rPr lang="en-US" dirty="0" err="1" smtClean="0"/>
              <a:t>fo</a:t>
            </a:r>
            <a:r>
              <a:rPr lang="en-US" dirty="0" smtClean="0"/>
              <a:t>=</a:t>
            </a:r>
            <a:r>
              <a:rPr lang="en-US" dirty="0" err="1" smtClean="0"/>
              <a:t>fopen</a:t>
            </a:r>
            <a:r>
              <a:rPr lang="en-US" dirty="0" smtClean="0"/>
              <a:t>(“</a:t>
            </a:r>
            <a:r>
              <a:rPr lang="en-US" dirty="0" err="1" smtClean="0"/>
              <a:t>test.txt”,”r</a:t>
            </a:r>
            <a:r>
              <a:rPr lang="en-US" dirty="0" smtClean="0"/>
              <a:t>”);</a:t>
            </a:r>
          </a:p>
          <a:p>
            <a:r>
              <a:rPr lang="en-US" dirty="0" smtClean="0"/>
              <a:t>Writing</a:t>
            </a:r>
            <a:endParaRPr lang="en-US" dirty="0"/>
          </a:p>
          <a:p>
            <a:pPr marL="119062" indent="0">
              <a:buNone/>
            </a:pPr>
            <a:r>
              <a:rPr lang="en-US" dirty="0"/>
              <a:t>$</a:t>
            </a:r>
            <a:r>
              <a:rPr lang="en-US" dirty="0" err="1" smtClean="0"/>
              <a:t>fo</a:t>
            </a:r>
            <a:r>
              <a:rPr lang="en-US" dirty="0" smtClean="0"/>
              <a:t>=</a:t>
            </a:r>
            <a:r>
              <a:rPr lang="en-US" dirty="0" err="1" smtClean="0"/>
              <a:t>fopen</a:t>
            </a:r>
            <a:r>
              <a:rPr lang="en-US" dirty="0"/>
              <a:t>(“</a:t>
            </a:r>
            <a:r>
              <a:rPr lang="en-US" dirty="0" err="1"/>
              <a:t>test.txt</a:t>
            </a:r>
            <a:r>
              <a:rPr lang="en-US" dirty="0" err="1" smtClean="0"/>
              <a:t>”,”w</a:t>
            </a:r>
            <a:r>
              <a:rPr lang="en-US" dirty="0" smtClean="0"/>
              <a:t>”);</a:t>
            </a:r>
          </a:p>
          <a:p>
            <a:r>
              <a:rPr lang="en-US" dirty="0" smtClean="0"/>
              <a:t>Appending</a:t>
            </a:r>
            <a:endParaRPr lang="en-US" dirty="0"/>
          </a:p>
          <a:p>
            <a:pPr marL="119062" indent="0">
              <a:buNone/>
            </a:pPr>
            <a:r>
              <a:rPr lang="en-US" dirty="0"/>
              <a:t>$</a:t>
            </a:r>
            <a:r>
              <a:rPr lang="en-US" dirty="0" err="1" smtClean="0"/>
              <a:t>fo</a:t>
            </a:r>
            <a:r>
              <a:rPr lang="en-US" dirty="0" smtClean="0"/>
              <a:t>=</a:t>
            </a:r>
            <a:r>
              <a:rPr lang="en-US" dirty="0" err="1" smtClean="0"/>
              <a:t>fopen</a:t>
            </a:r>
            <a:r>
              <a:rPr lang="en-US" dirty="0"/>
              <a:t>(“</a:t>
            </a:r>
            <a:r>
              <a:rPr lang="en-US" dirty="0" err="1"/>
              <a:t>test.txt</a:t>
            </a:r>
            <a:r>
              <a:rPr lang="en-US" dirty="0" err="1" smtClean="0"/>
              <a:t>”,”a</a:t>
            </a:r>
            <a:r>
              <a:rPr lang="en-US" dirty="0" smtClean="0"/>
              <a:t>”);</a:t>
            </a:r>
          </a:p>
          <a:p>
            <a:pPr marL="119062" indent="0">
              <a:buNone/>
            </a:pPr>
            <a:r>
              <a:rPr lang="en-US" dirty="0" smtClean="0"/>
              <a:t>Closing</a:t>
            </a:r>
          </a:p>
          <a:p>
            <a:pPr marL="119062" indent="0">
              <a:buNone/>
            </a:pPr>
            <a:r>
              <a:rPr lang="en-US" dirty="0" err="1"/>
              <a:t>f</a:t>
            </a:r>
            <a:r>
              <a:rPr lang="en-US" dirty="0" err="1" smtClean="0"/>
              <a:t>close</a:t>
            </a:r>
            <a:r>
              <a:rPr lang="en-US" dirty="0" smtClean="0"/>
              <a:t>($</a:t>
            </a:r>
            <a:r>
              <a:rPr lang="en-US" dirty="0" err="1" smtClean="0"/>
              <a:t>fo</a:t>
            </a:r>
            <a:r>
              <a:rPr lang="en-US" dirty="0" smtClean="0"/>
              <a:t>);</a:t>
            </a:r>
            <a:endParaRPr lang="en-US" dirty="0"/>
          </a:p>
          <a:p>
            <a:endParaRPr lang="en-US" dirty="0"/>
          </a:p>
        </p:txBody>
      </p:sp>
      <p:sp>
        <p:nvSpPr>
          <p:cNvPr id="4" name="TextBox 3"/>
          <p:cNvSpPr txBox="1">
            <a:spLocks noChangeArrowheads="1"/>
          </p:cNvSpPr>
          <p:nvPr/>
        </p:nvSpPr>
        <p:spPr bwMode="auto">
          <a:xfrm>
            <a:off x="7473052" y="5334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2794341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data from a file</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fgets</a:t>
            </a:r>
            <a:r>
              <a:rPr lang="en-US" dirty="0" smtClean="0"/>
              <a:t>() </a:t>
            </a:r>
          </a:p>
          <a:p>
            <a:pPr marL="119062" indent="0">
              <a:buNone/>
            </a:pPr>
            <a:r>
              <a:rPr lang="en-US" dirty="0" err="1" smtClean="0"/>
              <a:t>fgets</a:t>
            </a:r>
            <a:r>
              <a:rPr lang="en-US" dirty="0" smtClean="0"/>
              <a:t>() function read file until it reaches newline character(“\n”)  and number of bytes specified in the length argument or the end of the file which ever come first.</a:t>
            </a:r>
          </a:p>
          <a:p>
            <a:pPr marL="119062" indent="0">
              <a:buNone/>
            </a:pPr>
            <a:r>
              <a:rPr lang="en-US" dirty="0" smtClean="0"/>
              <a:t>	</a:t>
            </a:r>
            <a:r>
              <a:rPr lang="en-US" dirty="0" err="1" smtClean="0"/>
              <a:t>fgets</a:t>
            </a:r>
            <a:r>
              <a:rPr lang="en-US" dirty="0" smtClean="0"/>
              <a:t>($fo,1000);</a:t>
            </a:r>
          </a:p>
          <a:p>
            <a:r>
              <a:rPr lang="en-US" dirty="0" err="1" smtClean="0"/>
              <a:t>feof</a:t>
            </a:r>
            <a:r>
              <a:rPr lang="en-US" dirty="0" smtClean="0"/>
              <a:t>()</a:t>
            </a:r>
          </a:p>
          <a:p>
            <a:pPr marL="119062" indent="0">
              <a:buNone/>
            </a:pPr>
            <a:r>
              <a:rPr lang="en-US" dirty="0" err="1"/>
              <a:t>feof</a:t>
            </a:r>
            <a:r>
              <a:rPr lang="en-US" dirty="0" smtClean="0"/>
              <a:t>() function return through when the end of the file has been read and false other types.</a:t>
            </a:r>
            <a:endParaRPr lang="en-US" dirty="0"/>
          </a:p>
          <a:p>
            <a:endParaRPr lang="en-US" dirty="0"/>
          </a:p>
        </p:txBody>
      </p:sp>
      <p:sp>
        <p:nvSpPr>
          <p:cNvPr id="4" name="TextBox 3"/>
          <p:cNvSpPr txBox="1">
            <a:spLocks noChangeArrowheads="1"/>
          </p:cNvSpPr>
          <p:nvPr/>
        </p:nvSpPr>
        <p:spPr bwMode="auto">
          <a:xfrm>
            <a:off x="7473052" y="5334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3071920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fontScale="92500" lnSpcReduction="20000"/>
          </a:bodyPr>
          <a:lstStyle/>
          <a:p>
            <a:pPr marL="119062" indent="0">
              <a:buNone/>
            </a:pPr>
            <a:r>
              <a:rPr lang="en-US" dirty="0"/>
              <a:t>&lt;?</a:t>
            </a:r>
            <a:r>
              <a:rPr lang="en-US" dirty="0" err="1"/>
              <a:t>php</a:t>
            </a:r>
            <a:endParaRPr lang="en-US" dirty="0"/>
          </a:p>
          <a:p>
            <a:pPr marL="119062" indent="0">
              <a:buNone/>
            </a:pPr>
            <a:r>
              <a:rPr lang="en-US" dirty="0"/>
              <a:t>$f="mark.txt";</a:t>
            </a:r>
          </a:p>
          <a:p>
            <a:pPr marL="119062" indent="0">
              <a:buNone/>
            </a:pPr>
            <a:r>
              <a:rPr lang="en-US" dirty="0"/>
              <a:t>$</a:t>
            </a:r>
            <a:r>
              <a:rPr lang="en-US" dirty="0" err="1"/>
              <a:t>fo</a:t>
            </a:r>
            <a:r>
              <a:rPr lang="en-US" dirty="0"/>
              <a:t>=</a:t>
            </a:r>
            <a:r>
              <a:rPr lang="en-US" dirty="0" err="1"/>
              <a:t>fopen</a:t>
            </a:r>
            <a:r>
              <a:rPr lang="en-US" dirty="0"/>
              <a:t>($</a:t>
            </a:r>
            <a:r>
              <a:rPr lang="en-US" dirty="0" err="1"/>
              <a:t>f,"r</a:t>
            </a:r>
            <a:r>
              <a:rPr lang="en-US" dirty="0"/>
              <a:t>") or die("couldn’t open");</a:t>
            </a:r>
          </a:p>
          <a:p>
            <a:pPr marL="119062" indent="0">
              <a:buNone/>
            </a:pPr>
            <a:r>
              <a:rPr lang="en-US" dirty="0"/>
              <a:t>while(!</a:t>
            </a:r>
            <a:r>
              <a:rPr lang="en-US" dirty="0" err="1"/>
              <a:t>feof</a:t>
            </a:r>
            <a:r>
              <a:rPr lang="en-US" dirty="0"/>
              <a:t>($</a:t>
            </a:r>
            <a:r>
              <a:rPr lang="en-US" dirty="0" err="1"/>
              <a:t>fo</a:t>
            </a:r>
            <a:r>
              <a:rPr lang="en-US" dirty="0"/>
              <a:t>)){</a:t>
            </a:r>
          </a:p>
          <a:p>
            <a:pPr marL="119062" indent="0">
              <a:buNone/>
            </a:pPr>
            <a:r>
              <a:rPr lang="en-US" dirty="0"/>
              <a:t>$line=</a:t>
            </a:r>
            <a:r>
              <a:rPr lang="en-US" dirty="0" err="1"/>
              <a:t>fgets</a:t>
            </a:r>
            <a:r>
              <a:rPr lang="en-US" dirty="0"/>
              <a:t>($fo,1000);</a:t>
            </a:r>
          </a:p>
          <a:p>
            <a:pPr marL="119062" indent="0">
              <a:buNone/>
            </a:pPr>
            <a:r>
              <a:rPr lang="en-US" dirty="0"/>
              <a:t>echo "$line&lt;</a:t>
            </a:r>
            <a:r>
              <a:rPr lang="en-US" dirty="0" err="1"/>
              <a:t>br</a:t>
            </a:r>
            <a:r>
              <a:rPr lang="en-US" dirty="0"/>
              <a:t>/&gt;";</a:t>
            </a:r>
          </a:p>
          <a:p>
            <a:pPr marL="119062" indent="0">
              <a:buNone/>
            </a:pPr>
            <a:r>
              <a:rPr lang="en-US" dirty="0"/>
              <a:t>}</a:t>
            </a:r>
          </a:p>
          <a:p>
            <a:pPr marL="119062" indent="0">
              <a:buNone/>
            </a:pPr>
            <a:r>
              <a:rPr lang="en-US" dirty="0" err="1"/>
              <a:t>fclose</a:t>
            </a:r>
            <a:r>
              <a:rPr lang="en-US" dirty="0"/>
              <a:t>($</a:t>
            </a:r>
            <a:r>
              <a:rPr lang="en-US" dirty="0" err="1"/>
              <a:t>fo</a:t>
            </a:r>
            <a:r>
              <a:rPr lang="en-US" dirty="0"/>
              <a:t>);</a:t>
            </a:r>
          </a:p>
          <a:p>
            <a:pPr marL="119062" indent="0">
              <a:buNone/>
            </a:pPr>
            <a:r>
              <a:rPr lang="en-US" dirty="0"/>
              <a:t>?&gt;</a:t>
            </a:r>
          </a:p>
          <a:p>
            <a:pPr marL="119062" indent="0">
              <a:buNone/>
            </a:pPr>
            <a:endParaRPr lang="en-US" dirty="0"/>
          </a:p>
        </p:txBody>
      </p:sp>
      <p:sp>
        <p:nvSpPr>
          <p:cNvPr id="4" name="TextBox 3"/>
          <p:cNvSpPr txBox="1">
            <a:spLocks noChangeArrowheads="1"/>
          </p:cNvSpPr>
          <p:nvPr/>
        </p:nvSpPr>
        <p:spPr bwMode="auto">
          <a:xfrm>
            <a:off x="7473052" y="5334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9493613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your files –</a:t>
            </a:r>
            <a:r>
              <a:rPr lang="en-US" dirty="0" err="1" smtClean="0"/>
              <a:t>fwrite</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pPr marL="119062" indent="0">
              <a:buNone/>
            </a:pPr>
            <a:r>
              <a:rPr lang="en-US" dirty="0" smtClean="0"/>
              <a:t>&lt;?</a:t>
            </a:r>
            <a:r>
              <a:rPr lang="en-US" dirty="0" err="1" smtClean="0"/>
              <a:t>php</a:t>
            </a:r>
            <a:endParaRPr lang="en-US" dirty="0" smtClean="0"/>
          </a:p>
          <a:p>
            <a:pPr marL="119062" indent="0">
              <a:buNone/>
            </a:pPr>
            <a:r>
              <a:rPr lang="en-US" dirty="0"/>
              <a:t>$</a:t>
            </a:r>
            <a:r>
              <a:rPr lang="en-US" dirty="0" smtClean="0"/>
              <a:t>f=“mark.txt”;</a:t>
            </a:r>
          </a:p>
          <a:p>
            <a:pPr marL="119062" indent="0">
              <a:buNone/>
            </a:pPr>
            <a:r>
              <a:rPr lang="en-US" dirty="0" smtClean="0"/>
              <a:t>$</a:t>
            </a:r>
            <a:r>
              <a:rPr lang="en-US" dirty="0" err="1" smtClean="0"/>
              <a:t>fo</a:t>
            </a:r>
            <a:r>
              <a:rPr lang="en-US" dirty="0" smtClean="0"/>
              <a:t>=</a:t>
            </a:r>
            <a:r>
              <a:rPr lang="en-US" dirty="0" err="1" smtClean="0"/>
              <a:t>fopen</a:t>
            </a:r>
            <a:r>
              <a:rPr lang="en-US" dirty="0" smtClean="0"/>
              <a:t>($</a:t>
            </a:r>
            <a:r>
              <a:rPr lang="en-US" dirty="0" err="1" smtClean="0"/>
              <a:t>f,”w</a:t>
            </a:r>
            <a:r>
              <a:rPr lang="en-US" dirty="0" smtClean="0"/>
              <a:t>”) or die(“Couldn’t open $f”);</a:t>
            </a:r>
          </a:p>
          <a:p>
            <a:pPr marL="119062" indent="0">
              <a:buNone/>
            </a:pPr>
            <a:r>
              <a:rPr lang="en-US" dirty="0" err="1" smtClean="0"/>
              <a:t>Fwrite</a:t>
            </a:r>
            <a:r>
              <a:rPr lang="en-US" dirty="0" smtClean="0"/>
              <a:t>($</a:t>
            </a:r>
            <a:r>
              <a:rPr lang="en-US" dirty="0" err="1" smtClean="0"/>
              <a:t>fo</a:t>
            </a:r>
            <a:r>
              <a:rPr lang="en-US" dirty="0" smtClean="0"/>
              <a:t>,”PHP writing…”);</a:t>
            </a:r>
          </a:p>
          <a:p>
            <a:pPr marL="119062" indent="0">
              <a:buNone/>
            </a:pPr>
            <a:r>
              <a:rPr lang="en-US" dirty="0" err="1" smtClean="0"/>
              <a:t>Fclose</a:t>
            </a:r>
            <a:r>
              <a:rPr lang="en-US" dirty="0" smtClean="0"/>
              <a:t>($</a:t>
            </a:r>
            <a:r>
              <a:rPr lang="en-US" dirty="0" err="1" smtClean="0"/>
              <a:t>fo</a:t>
            </a:r>
            <a:r>
              <a:rPr lang="en-US" dirty="0" smtClean="0"/>
              <a:t>);</a:t>
            </a:r>
          </a:p>
          <a:p>
            <a:pPr marL="119062" indent="0">
              <a:buNone/>
            </a:pPr>
            <a:r>
              <a:rPr lang="en-US" dirty="0" smtClean="0"/>
              <a:t>$</a:t>
            </a:r>
            <a:r>
              <a:rPr lang="en-US" dirty="0" err="1" smtClean="0"/>
              <a:t>fo</a:t>
            </a:r>
            <a:r>
              <a:rPr lang="en-US" dirty="0" smtClean="0"/>
              <a:t>=</a:t>
            </a:r>
            <a:r>
              <a:rPr lang="en-US" dirty="0" err="1" smtClean="0"/>
              <a:t>fopen</a:t>
            </a:r>
            <a:r>
              <a:rPr lang="en-US" dirty="0" smtClean="0"/>
              <a:t>($</a:t>
            </a:r>
            <a:r>
              <a:rPr lang="en-US" dirty="0" err="1" smtClean="0"/>
              <a:t>f,”a</a:t>
            </a:r>
            <a:r>
              <a:rPr lang="en-US" dirty="0" smtClean="0"/>
              <a:t>”) or die (“</a:t>
            </a:r>
            <a:r>
              <a:rPr lang="en-US" dirty="0"/>
              <a:t>Couldn’t open $f”);</a:t>
            </a:r>
            <a:endParaRPr lang="en-US" dirty="0" smtClean="0"/>
          </a:p>
          <a:p>
            <a:pPr marL="119062" indent="0">
              <a:buNone/>
            </a:pPr>
            <a:r>
              <a:rPr lang="en-US" dirty="0" err="1"/>
              <a:t>Fwrite</a:t>
            </a:r>
            <a:r>
              <a:rPr lang="en-US" dirty="0"/>
              <a:t>($</a:t>
            </a:r>
            <a:r>
              <a:rPr lang="en-US" dirty="0" err="1"/>
              <a:t>fo</a:t>
            </a:r>
            <a:r>
              <a:rPr lang="en-US" dirty="0"/>
              <a:t>,”PHP </a:t>
            </a:r>
            <a:r>
              <a:rPr lang="en-US" dirty="0" smtClean="0"/>
              <a:t>World…”);</a:t>
            </a:r>
            <a:endParaRPr lang="en-US" dirty="0"/>
          </a:p>
          <a:p>
            <a:pPr marL="119062" indent="0">
              <a:buNone/>
            </a:pPr>
            <a:r>
              <a:rPr lang="en-US" dirty="0" err="1"/>
              <a:t>Fclose</a:t>
            </a:r>
            <a:r>
              <a:rPr lang="en-US" dirty="0"/>
              <a:t>($</a:t>
            </a:r>
            <a:r>
              <a:rPr lang="en-US" dirty="0" err="1"/>
              <a:t>fo</a:t>
            </a:r>
            <a:r>
              <a:rPr lang="en-US" dirty="0"/>
              <a:t>);</a:t>
            </a:r>
          </a:p>
          <a:p>
            <a:pPr marL="119062" indent="0">
              <a:buNone/>
            </a:pPr>
            <a:r>
              <a:rPr lang="en-US" dirty="0" smtClean="0"/>
              <a:t>?&gt;</a:t>
            </a:r>
            <a:endParaRPr lang="en-US" dirty="0"/>
          </a:p>
        </p:txBody>
      </p:sp>
      <p:sp>
        <p:nvSpPr>
          <p:cNvPr id="4" name="TextBox 3"/>
          <p:cNvSpPr txBox="1">
            <a:spLocks noChangeArrowheads="1"/>
          </p:cNvSpPr>
          <p:nvPr/>
        </p:nvSpPr>
        <p:spPr bwMode="auto">
          <a:xfrm>
            <a:off x="7473052" y="5334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9833905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a:xfrm>
            <a:off x="457200" y="1600200"/>
            <a:ext cx="8229600" cy="5257799"/>
          </a:xfrm>
        </p:spPr>
        <p:txBody>
          <a:bodyPr/>
          <a:lstStyle/>
          <a:p>
            <a:r>
              <a:rPr lang="en-US" dirty="0" smtClean="0"/>
              <a:t>Write a program to show the number of visitors access your site.</a:t>
            </a:r>
          </a:p>
        </p:txBody>
      </p:sp>
      <p:sp>
        <p:nvSpPr>
          <p:cNvPr id="4" name="TextBox 3"/>
          <p:cNvSpPr txBox="1">
            <a:spLocks noChangeArrowheads="1"/>
          </p:cNvSpPr>
          <p:nvPr/>
        </p:nvSpPr>
        <p:spPr bwMode="auto">
          <a:xfrm>
            <a:off x="7473052" y="5334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808394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p:cNvSpPr>
          <p:nvPr>
            <p:ph type="title"/>
          </p:nvPr>
        </p:nvSpPr>
        <p:spPr bwMode="auto">
          <a:xfrm>
            <a:off x="457200" y="152400"/>
            <a:ext cx="8229600" cy="1250950"/>
          </a:xfrm>
        </p:spPr>
        <p:txBody>
          <a:bodyPr wrap="square" tIns="45720" bIns="45720" numCol="1" anchorCtr="0" compatLnSpc="1">
            <a:prstTxWarp prst="textNoShape">
              <a:avLst/>
            </a:prstTxWarp>
          </a:bodyPr>
          <a:lstStyle/>
          <a:p>
            <a:pPr>
              <a:defRPr/>
            </a:pPr>
            <a:r>
              <a:rPr lang="en-US" smtClean="0"/>
              <a:t>PHP </a:t>
            </a:r>
            <a:r>
              <a:rPr lang="en-US" smtClean="0">
                <a:solidFill>
                  <a:srgbClr val="FF3300"/>
                </a:solidFill>
              </a:rPr>
              <a:t>$_POST</a:t>
            </a:r>
            <a:r>
              <a:rPr lang="en-US" smtClean="0"/>
              <a:t> Function</a:t>
            </a:r>
          </a:p>
        </p:txBody>
      </p:sp>
      <p:sp>
        <p:nvSpPr>
          <p:cNvPr id="59395" name="Rectangle 3"/>
          <p:cNvSpPr>
            <a:spLocks noGrp="1"/>
          </p:cNvSpPr>
          <p:nvPr>
            <p:ph idx="1"/>
          </p:nvPr>
        </p:nvSpPr>
        <p:spPr>
          <a:xfrm>
            <a:off x="457200" y="1752600"/>
            <a:ext cx="8229600" cy="4191000"/>
          </a:xfrm>
        </p:spPr>
        <p:txBody>
          <a:bodyPr>
            <a:normAutofit fontScale="92500"/>
          </a:bodyPr>
          <a:lstStyle/>
          <a:p>
            <a:r>
              <a:rPr lang="en-US" dirty="0" smtClean="0"/>
              <a:t>The built-in $_POST function is used to collect values from a form sent with method="post".</a:t>
            </a:r>
          </a:p>
          <a:p>
            <a:r>
              <a:rPr lang="en-US" dirty="0" smtClean="0"/>
              <a:t>Information sent from a form with the POST method is invisible to others and has no limits on the amount of information to send.</a:t>
            </a:r>
          </a:p>
          <a:p>
            <a:r>
              <a:rPr lang="en-US" b="1" dirty="0" smtClean="0"/>
              <a:t>Note:</a:t>
            </a:r>
            <a:r>
              <a:rPr lang="en-US" dirty="0" smtClean="0"/>
              <a:t> However, there is an 8 Mb max size for the POST method, by default (can be changed by setting the </a:t>
            </a:r>
            <a:r>
              <a:rPr lang="en-US" dirty="0" err="1" smtClean="0"/>
              <a:t>post_max_size</a:t>
            </a:r>
            <a:r>
              <a:rPr lang="en-US" dirty="0" smtClean="0"/>
              <a:t> in the php.ini file).</a:t>
            </a:r>
          </a:p>
        </p:txBody>
      </p:sp>
      <p:sp>
        <p:nvSpPr>
          <p:cNvPr id="4" name="TextBox 3"/>
          <p:cNvSpPr txBox="1">
            <a:spLocks noChangeArrowheads="1"/>
          </p:cNvSpPr>
          <p:nvPr/>
        </p:nvSpPr>
        <p:spPr bwMode="auto">
          <a:xfrm>
            <a:off x="7473052" y="5334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2102510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a:xfrm>
            <a:off x="457200" y="1600200"/>
            <a:ext cx="8229600" cy="5257799"/>
          </a:xfrm>
        </p:spPr>
        <p:txBody>
          <a:bodyPr>
            <a:normAutofit lnSpcReduction="10000"/>
          </a:bodyPr>
          <a:lstStyle/>
          <a:p>
            <a:pPr marL="119062" indent="0">
              <a:buNone/>
            </a:pPr>
            <a:r>
              <a:rPr lang="en-US" sz="2000" dirty="0" smtClean="0"/>
              <a:t>&lt;?</a:t>
            </a:r>
            <a:r>
              <a:rPr lang="en-US" sz="2000" dirty="0" err="1"/>
              <a:t>php</a:t>
            </a:r>
            <a:endParaRPr lang="en-US" sz="2000" dirty="0"/>
          </a:p>
          <a:p>
            <a:pPr marL="119062" indent="0">
              <a:buNone/>
            </a:pPr>
            <a:r>
              <a:rPr lang="en-US" sz="2000" dirty="0"/>
              <a:t>if(</a:t>
            </a:r>
            <a:r>
              <a:rPr lang="en-US" sz="2000" dirty="0" err="1"/>
              <a:t>fopen</a:t>
            </a:r>
            <a:r>
              <a:rPr lang="en-US" sz="2000" dirty="0"/>
              <a:t>("</a:t>
            </a:r>
            <a:r>
              <a:rPr lang="en-US" sz="2000" dirty="0" err="1"/>
              <a:t>visitor.txt","r</a:t>
            </a:r>
            <a:r>
              <a:rPr lang="en-US" sz="2000" dirty="0"/>
              <a:t>"))</a:t>
            </a:r>
          </a:p>
          <a:p>
            <a:pPr marL="119062" indent="0">
              <a:buNone/>
            </a:pPr>
            <a:r>
              <a:rPr lang="en-US" sz="2000" dirty="0"/>
              <a:t>{</a:t>
            </a:r>
          </a:p>
          <a:p>
            <a:pPr marL="119062" indent="0">
              <a:buNone/>
            </a:pPr>
            <a:r>
              <a:rPr lang="en-US" sz="2000" dirty="0"/>
              <a:t>$con=</a:t>
            </a:r>
            <a:r>
              <a:rPr lang="en-US" sz="2000" dirty="0" err="1"/>
              <a:t>fopen</a:t>
            </a:r>
            <a:r>
              <a:rPr lang="en-US" sz="2000" dirty="0"/>
              <a:t>("</a:t>
            </a:r>
            <a:r>
              <a:rPr lang="en-US" sz="2000" dirty="0" err="1"/>
              <a:t>visitor.txt","r</a:t>
            </a:r>
            <a:r>
              <a:rPr lang="en-US" sz="2000" dirty="0"/>
              <a:t>");</a:t>
            </a:r>
          </a:p>
          <a:p>
            <a:pPr marL="119062" indent="0">
              <a:buNone/>
            </a:pPr>
            <a:r>
              <a:rPr lang="en-US" sz="2000" dirty="0"/>
              <a:t>	while(!</a:t>
            </a:r>
            <a:r>
              <a:rPr lang="en-US" sz="2000" dirty="0" err="1"/>
              <a:t>feof</a:t>
            </a:r>
            <a:r>
              <a:rPr lang="en-US" sz="2000" dirty="0"/>
              <a:t>($con))</a:t>
            </a:r>
          </a:p>
          <a:p>
            <a:pPr marL="119062" indent="0">
              <a:buNone/>
            </a:pPr>
            <a:r>
              <a:rPr lang="en-US" sz="2000" dirty="0"/>
              <a:t>	{</a:t>
            </a:r>
          </a:p>
          <a:p>
            <a:pPr marL="119062" indent="0">
              <a:buNone/>
            </a:pPr>
            <a:r>
              <a:rPr lang="en-US" sz="2000" dirty="0"/>
              <a:t>	$line=</a:t>
            </a:r>
            <a:r>
              <a:rPr lang="en-US" sz="2000" dirty="0" err="1"/>
              <a:t>fgets</a:t>
            </a:r>
            <a:r>
              <a:rPr lang="en-US" sz="2000" dirty="0"/>
              <a:t>($con,5);</a:t>
            </a:r>
          </a:p>
          <a:p>
            <a:pPr marL="119062" indent="0">
              <a:buNone/>
            </a:pPr>
            <a:r>
              <a:rPr lang="en-US" sz="2000" dirty="0"/>
              <a:t>	}</a:t>
            </a:r>
          </a:p>
          <a:p>
            <a:pPr marL="119062" indent="0">
              <a:buNone/>
            </a:pPr>
            <a:r>
              <a:rPr lang="en-US" sz="2000" dirty="0"/>
              <a:t>$line=$line+1;</a:t>
            </a:r>
          </a:p>
          <a:p>
            <a:pPr marL="119062" indent="0">
              <a:buNone/>
            </a:pPr>
            <a:r>
              <a:rPr lang="en-US" sz="2000" dirty="0"/>
              <a:t>	$con=</a:t>
            </a:r>
            <a:r>
              <a:rPr lang="en-US" sz="2000" dirty="0" err="1"/>
              <a:t>fopen</a:t>
            </a:r>
            <a:r>
              <a:rPr lang="en-US" sz="2000" dirty="0"/>
              <a:t>("</a:t>
            </a:r>
            <a:r>
              <a:rPr lang="en-US" sz="2000" dirty="0" err="1"/>
              <a:t>visitor.txt","w</a:t>
            </a:r>
            <a:r>
              <a:rPr lang="en-US" sz="2000" dirty="0"/>
              <a:t>");</a:t>
            </a:r>
          </a:p>
          <a:p>
            <a:pPr marL="119062" indent="0">
              <a:buNone/>
            </a:pPr>
            <a:r>
              <a:rPr lang="en-US" sz="2000" dirty="0" err="1"/>
              <a:t>fwrite</a:t>
            </a:r>
            <a:r>
              <a:rPr lang="en-US" sz="2000" dirty="0"/>
              <a:t>($</a:t>
            </a:r>
            <a:r>
              <a:rPr lang="en-US" sz="2000" dirty="0" err="1"/>
              <a:t>con,$line</a:t>
            </a:r>
            <a:r>
              <a:rPr lang="en-US" sz="2000" dirty="0"/>
              <a:t>);</a:t>
            </a:r>
          </a:p>
          <a:p>
            <a:pPr marL="119062" indent="0">
              <a:buNone/>
            </a:pPr>
            <a:r>
              <a:rPr lang="en-US" sz="2000" dirty="0"/>
              <a:t>echo "This site is accessed by $line Visitors";</a:t>
            </a:r>
          </a:p>
          <a:p>
            <a:pPr marL="119062" indent="0">
              <a:buNone/>
            </a:pPr>
            <a:r>
              <a:rPr lang="en-US" sz="2000" dirty="0" err="1"/>
              <a:t>fclose</a:t>
            </a:r>
            <a:r>
              <a:rPr lang="en-US" sz="2000" dirty="0"/>
              <a:t>($con);</a:t>
            </a:r>
          </a:p>
          <a:p>
            <a:pPr marL="119062" indent="0">
              <a:buNone/>
            </a:pPr>
            <a:r>
              <a:rPr lang="en-US" sz="2000" dirty="0"/>
              <a:t>}</a:t>
            </a:r>
          </a:p>
          <a:p>
            <a:pPr marL="119062" indent="0">
              <a:buNone/>
            </a:pPr>
            <a:r>
              <a:rPr lang="en-US" sz="2000" dirty="0"/>
              <a:t>?&gt;</a:t>
            </a:r>
          </a:p>
        </p:txBody>
      </p:sp>
      <p:sp>
        <p:nvSpPr>
          <p:cNvPr id="4" name="TextBox 3"/>
          <p:cNvSpPr txBox="1">
            <a:spLocks noChangeArrowheads="1"/>
          </p:cNvSpPr>
          <p:nvPr/>
        </p:nvSpPr>
        <p:spPr bwMode="auto">
          <a:xfrm>
            <a:off x="7473052" y="5334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786587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86200" y="2971800"/>
            <a:ext cx="1752600" cy="1250950"/>
          </a:xfrm>
        </p:spPr>
        <p:txBody>
          <a:bodyPr/>
          <a:lstStyle/>
          <a:p>
            <a:r>
              <a:rPr lang="en-US" dirty="0" smtClean="0"/>
              <a:t>END.</a:t>
            </a:r>
            <a:endParaRPr lang="en-US" dirty="0"/>
          </a:p>
        </p:txBody>
      </p:sp>
      <p:sp>
        <p:nvSpPr>
          <p:cNvPr id="3" name="TextBox 3"/>
          <p:cNvSpPr txBox="1">
            <a:spLocks noChangeArrowheads="1"/>
          </p:cNvSpPr>
          <p:nvPr/>
        </p:nvSpPr>
        <p:spPr bwMode="auto">
          <a:xfrm>
            <a:off x="3873062" y="4037647"/>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578093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p:cNvSpPr>
          <p:nvPr>
            <p:ph type="title"/>
          </p:nvPr>
        </p:nvSpPr>
        <p:spPr bwMode="auto">
          <a:xfrm>
            <a:off x="457200" y="152400"/>
            <a:ext cx="8229600" cy="1250950"/>
          </a:xfrm>
        </p:spPr>
        <p:txBody>
          <a:bodyPr wrap="square" tIns="45720" bIns="45720" numCol="1" anchorCtr="0" compatLnSpc="1">
            <a:prstTxWarp prst="textNoShape">
              <a:avLst/>
            </a:prstTxWarp>
          </a:bodyPr>
          <a:lstStyle/>
          <a:p>
            <a:pPr>
              <a:defRPr/>
            </a:pPr>
            <a:r>
              <a:rPr lang="en-US" b="0" smtClean="0"/>
              <a:t>When to use method="post"?</a:t>
            </a:r>
          </a:p>
        </p:txBody>
      </p:sp>
      <p:sp>
        <p:nvSpPr>
          <p:cNvPr id="60419" name="Rectangle 3"/>
          <p:cNvSpPr>
            <a:spLocks noGrp="1"/>
          </p:cNvSpPr>
          <p:nvPr>
            <p:ph idx="1"/>
          </p:nvPr>
        </p:nvSpPr>
        <p:spPr/>
        <p:txBody>
          <a:bodyPr/>
          <a:lstStyle/>
          <a:p>
            <a:r>
              <a:rPr lang="en-US" sz="3600" dirty="0" smtClean="0"/>
              <a:t>Information sent from a form with the </a:t>
            </a:r>
            <a:r>
              <a:rPr lang="en-US" sz="3600" b="1" dirty="0" smtClean="0"/>
              <a:t>POST</a:t>
            </a:r>
            <a:r>
              <a:rPr lang="en-US" sz="3600" dirty="0" smtClean="0"/>
              <a:t> method is invisible to others and has no limits on the amount of information to send.</a:t>
            </a:r>
          </a:p>
          <a:p>
            <a:r>
              <a:rPr lang="en-US" sz="3600" dirty="0" smtClean="0"/>
              <a:t>However, because the variables are not displayed in the URL, it is not possible to bookmark the page. </a:t>
            </a:r>
          </a:p>
          <a:p>
            <a:pPr marL="119062" indent="0">
              <a:buNone/>
            </a:pPr>
            <a:endParaRPr lang="en-US" dirty="0" smtClean="0"/>
          </a:p>
        </p:txBody>
      </p:sp>
      <p:sp>
        <p:nvSpPr>
          <p:cNvPr id="4" name="TextBox 3"/>
          <p:cNvSpPr txBox="1">
            <a:spLocks noChangeArrowheads="1"/>
          </p:cNvSpPr>
          <p:nvPr/>
        </p:nvSpPr>
        <p:spPr bwMode="auto">
          <a:xfrm>
            <a:off x="7473052" y="5334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345536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p:cNvSpPr>
          <p:nvPr>
            <p:ph type="title"/>
          </p:nvPr>
        </p:nvSpPr>
        <p:spPr bwMode="auto">
          <a:xfrm>
            <a:off x="457200" y="152400"/>
            <a:ext cx="8229600" cy="1250950"/>
          </a:xfrm>
        </p:spPr>
        <p:txBody>
          <a:bodyPr wrap="square" tIns="45720" bIns="45720" numCol="1" anchorCtr="0" compatLnSpc="1">
            <a:prstTxWarp prst="textNoShape">
              <a:avLst/>
            </a:prstTxWarp>
          </a:bodyPr>
          <a:lstStyle/>
          <a:p>
            <a:pPr>
              <a:defRPr/>
            </a:pPr>
            <a:r>
              <a:rPr lang="en-US" smtClean="0"/>
              <a:t>PHP </a:t>
            </a:r>
            <a:r>
              <a:rPr lang="en-US" smtClean="0">
                <a:solidFill>
                  <a:srgbClr val="FF3300"/>
                </a:solidFill>
              </a:rPr>
              <a:t>$_REQUEST</a:t>
            </a:r>
            <a:r>
              <a:rPr lang="en-US" smtClean="0"/>
              <a:t>  Function</a:t>
            </a:r>
          </a:p>
        </p:txBody>
      </p:sp>
      <p:sp>
        <p:nvSpPr>
          <p:cNvPr id="61443" name="Rectangle 3"/>
          <p:cNvSpPr>
            <a:spLocks noGrp="1"/>
          </p:cNvSpPr>
          <p:nvPr>
            <p:ph idx="1"/>
          </p:nvPr>
        </p:nvSpPr>
        <p:spPr/>
        <p:txBody>
          <a:bodyPr/>
          <a:lstStyle/>
          <a:p>
            <a:r>
              <a:rPr lang="en-US" smtClean="0"/>
              <a:t>The PHP built-in </a:t>
            </a:r>
            <a:r>
              <a:rPr lang="en-US" b="1" smtClean="0"/>
              <a:t>$_REQUEST</a:t>
            </a:r>
            <a:r>
              <a:rPr lang="en-US" smtClean="0"/>
              <a:t> function contains the contents of both </a:t>
            </a:r>
            <a:r>
              <a:rPr lang="en-US" b="1" smtClean="0"/>
              <a:t>$_GET</a:t>
            </a:r>
            <a:r>
              <a:rPr lang="en-US" smtClean="0"/>
              <a:t>, </a:t>
            </a:r>
            <a:r>
              <a:rPr lang="en-US" b="1" smtClean="0"/>
              <a:t>$_POST</a:t>
            </a:r>
            <a:r>
              <a:rPr lang="en-US" smtClean="0"/>
              <a:t>, and </a:t>
            </a:r>
            <a:r>
              <a:rPr lang="en-US" b="1" smtClean="0"/>
              <a:t>$_COOKIE</a:t>
            </a:r>
            <a:r>
              <a:rPr lang="en-US" smtClean="0"/>
              <a:t>.</a:t>
            </a:r>
            <a:br>
              <a:rPr lang="en-US" smtClean="0"/>
            </a:br>
            <a:endParaRPr lang="en-US" smtClean="0"/>
          </a:p>
          <a:p>
            <a:r>
              <a:rPr lang="en-US" smtClean="0"/>
              <a:t>The $_REQUEST function can be used to collect form data sent with both the GET and POST methods.</a:t>
            </a:r>
          </a:p>
        </p:txBody>
      </p:sp>
      <p:sp>
        <p:nvSpPr>
          <p:cNvPr id="4" name="TextBox 3"/>
          <p:cNvSpPr txBox="1">
            <a:spLocks noChangeArrowheads="1"/>
          </p:cNvSpPr>
          <p:nvPr/>
        </p:nvSpPr>
        <p:spPr bwMode="auto">
          <a:xfrm>
            <a:off x="7473052" y="5334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389511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p:cNvSpPr>
          <p:nvPr>
            <p:ph type="title"/>
          </p:nvPr>
        </p:nvSpPr>
        <p:spPr bwMode="auto">
          <a:xfrm>
            <a:off x="457200" y="152400"/>
            <a:ext cx="8229600" cy="1250950"/>
          </a:xfrm>
        </p:spPr>
        <p:txBody>
          <a:bodyPr wrap="square" tIns="45720" bIns="45720" numCol="1" anchorCtr="0" compatLnSpc="1">
            <a:prstTxWarp prst="textNoShape">
              <a:avLst/>
            </a:prstTxWarp>
          </a:bodyPr>
          <a:lstStyle/>
          <a:p>
            <a:pPr>
              <a:defRPr/>
            </a:pPr>
            <a:r>
              <a:rPr lang="en-US" sz="4100" smtClean="0">
                <a:solidFill>
                  <a:srgbClr val="FF3300"/>
                </a:solidFill>
              </a:rPr>
              <a:t>$_REQUEST</a:t>
            </a:r>
            <a:r>
              <a:rPr lang="en-US" sz="4100" smtClean="0"/>
              <a:t>  Function example</a:t>
            </a:r>
          </a:p>
        </p:txBody>
      </p:sp>
      <p:sp>
        <p:nvSpPr>
          <p:cNvPr id="62467" name="Rectangle 3"/>
          <p:cNvSpPr>
            <a:spLocks noGrp="1"/>
          </p:cNvSpPr>
          <p:nvPr>
            <p:ph idx="1"/>
          </p:nvPr>
        </p:nvSpPr>
        <p:spPr>
          <a:xfrm>
            <a:off x="457200" y="1774825"/>
            <a:ext cx="8534400" cy="4625975"/>
          </a:xfrm>
        </p:spPr>
        <p:txBody>
          <a:bodyPr/>
          <a:lstStyle/>
          <a:p>
            <a:r>
              <a:rPr lang="en-US" dirty="0" smtClean="0"/>
              <a:t>Welcome &lt;?</a:t>
            </a:r>
            <a:r>
              <a:rPr lang="en-US" dirty="0" err="1" smtClean="0"/>
              <a:t>php</a:t>
            </a:r>
            <a:r>
              <a:rPr lang="en-US" dirty="0" smtClean="0"/>
              <a:t>  echo </a:t>
            </a:r>
            <a:r>
              <a:rPr lang="en-US" b="1" dirty="0" smtClean="0"/>
              <a:t>$_REQUEST</a:t>
            </a:r>
            <a:r>
              <a:rPr lang="en-US" dirty="0" smtClean="0"/>
              <a:t>["</a:t>
            </a:r>
            <a:r>
              <a:rPr lang="en-US" dirty="0" err="1" smtClean="0"/>
              <a:t>fname</a:t>
            </a:r>
            <a:r>
              <a:rPr lang="en-US" dirty="0" smtClean="0"/>
              <a:t>"]; </a:t>
            </a:r>
            <a:br>
              <a:rPr lang="en-US" dirty="0" smtClean="0"/>
            </a:br>
            <a:r>
              <a:rPr lang="en-US" dirty="0" smtClean="0"/>
              <a:t>?&gt;! &lt;</a:t>
            </a:r>
            <a:r>
              <a:rPr lang="en-US" dirty="0" err="1" smtClean="0"/>
              <a:t>br</a:t>
            </a:r>
            <a:r>
              <a:rPr lang="en-US" dirty="0" smtClean="0"/>
              <a:t> /&gt;</a:t>
            </a:r>
            <a:br>
              <a:rPr lang="en-US" dirty="0" smtClean="0"/>
            </a:br>
            <a:endParaRPr lang="en-US" dirty="0" smtClean="0"/>
          </a:p>
          <a:p>
            <a:r>
              <a:rPr lang="en-US" dirty="0" smtClean="0"/>
              <a:t>You are &lt;?</a:t>
            </a:r>
            <a:r>
              <a:rPr lang="en-US" dirty="0" err="1" smtClean="0"/>
              <a:t>php</a:t>
            </a:r>
            <a:r>
              <a:rPr lang="en-US" dirty="0" smtClean="0"/>
              <a:t> echo </a:t>
            </a:r>
            <a:r>
              <a:rPr lang="en-US" b="1" dirty="0" smtClean="0"/>
              <a:t>$_REQUEST</a:t>
            </a:r>
            <a:r>
              <a:rPr lang="en-US" dirty="0" smtClean="0"/>
              <a:t>["age"]; </a:t>
            </a:r>
            <a:br>
              <a:rPr lang="en-US" dirty="0" smtClean="0"/>
            </a:br>
            <a:r>
              <a:rPr lang="en-US" dirty="0" smtClean="0"/>
              <a:t>?&gt; years old.</a:t>
            </a:r>
          </a:p>
        </p:txBody>
      </p:sp>
      <p:sp>
        <p:nvSpPr>
          <p:cNvPr id="4" name="TextBox 3"/>
          <p:cNvSpPr txBox="1">
            <a:spLocks noChangeArrowheads="1"/>
          </p:cNvSpPr>
          <p:nvPr/>
        </p:nvSpPr>
        <p:spPr bwMode="auto">
          <a:xfrm>
            <a:off x="7473052" y="5334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870342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p:cNvSpPr>
          <p:nvPr>
            <p:ph type="title"/>
          </p:nvPr>
        </p:nvSpPr>
        <p:spPr bwMode="auto">
          <a:xfrm>
            <a:off x="457200" y="152400"/>
            <a:ext cx="8229600" cy="1250950"/>
          </a:xfrm>
        </p:spPr>
        <p:txBody>
          <a:bodyPr wrap="square" tIns="45720" bIns="45720" numCol="1" anchorCtr="0" compatLnSpc="1">
            <a:prstTxWarp prst="textNoShape">
              <a:avLst/>
            </a:prstTxWarp>
          </a:bodyPr>
          <a:lstStyle/>
          <a:p>
            <a:pPr>
              <a:defRPr/>
            </a:pPr>
            <a:r>
              <a:rPr lang="en-US" smtClean="0"/>
              <a:t>PHP Forms and User Inputs</a:t>
            </a:r>
          </a:p>
        </p:txBody>
      </p:sp>
      <p:sp>
        <p:nvSpPr>
          <p:cNvPr id="54275" name="Rectangle 3"/>
          <p:cNvSpPr>
            <a:spLocks noGrp="1"/>
          </p:cNvSpPr>
          <p:nvPr>
            <p:ph idx="1"/>
          </p:nvPr>
        </p:nvSpPr>
        <p:spPr/>
        <p:txBody>
          <a:bodyPr/>
          <a:lstStyle/>
          <a:p>
            <a:r>
              <a:rPr lang="en-US" smtClean="0"/>
              <a:t>In PHP form handling the most important thing is when dealing with HTML forms and PHP is that any form element in a HTML page will </a:t>
            </a:r>
            <a:r>
              <a:rPr lang="en-US" b="1" smtClean="0"/>
              <a:t>automatically</a:t>
            </a:r>
            <a:r>
              <a:rPr lang="en-US" smtClean="0"/>
              <a:t> be available to your PHP scripts. </a:t>
            </a:r>
          </a:p>
          <a:p>
            <a:r>
              <a:rPr lang="en-US" smtClean="0"/>
              <a:t>The PHP </a:t>
            </a:r>
            <a:r>
              <a:rPr lang="en-US" b="1" smtClean="0"/>
              <a:t>$_GET</a:t>
            </a:r>
            <a:r>
              <a:rPr lang="en-US" smtClean="0"/>
              <a:t> and </a:t>
            </a:r>
            <a:r>
              <a:rPr lang="en-US" b="1" smtClean="0"/>
              <a:t>$_POST</a:t>
            </a:r>
            <a:r>
              <a:rPr lang="en-US" smtClean="0"/>
              <a:t> variables are used to retrieve information from forms, like user input. </a:t>
            </a:r>
          </a:p>
        </p:txBody>
      </p:sp>
      <p:sp>
        <p:nvSpPr>
          <p:cNvPr id="4" name="TextBox 3"/>
          <p:cNvSpPr txBox="1">
            <a:spLocks noChangeArrowheads="1"/>
          </p:cNvSpPr>
          <p:nvPr/>
        </p:nvSpPr>
        <p:spPr bwMode="auto">
          <a:xfrm>
            <a:off x="7473052" y="5334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 handling –Example1 </a:t>
            </a:r>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5800" y="2286000"/>
            <a:ext cx="4114800" cy="2238176"/>
          </a:xfrm>
          <a:prstGeom prst="rect">
            <a:avLst/>
          </a:prstGeom>
          <a:noFill/>
          <a:ln w="28575">
            <a:solidFill>
              <a:srgbClr val="FFC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4724400"/>
            <a:ext cx="3505200" cy="1330287"/>
          </a:xfrm>
          <a:prstGeom prst="rect">
            <a:avLst/>
          </a:prstGeom>
          <a:noFill/>
          <a:ln w="28575">
            <a:solidFill>
              <a:srgbClr val="00B0F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3"/>
          <p:cNvSpPr txBox="1">
            <a:spLocks noChangeArrowheads="1"/>
          </p:cNvSpPr>
          <p:nvPr/>
        </p:nvSpPr>
        <p:spPr bwMode="auto">
          <a:xfrm>
            <a:off x="7473052" y="533400"/>
            <a:ext cx="1663065" cy="370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eaLnBrk="0" fontAlgn="base" hangingPunct="0">
              <a:spcBef>
                <a:spcPts val="0"/>
              </a:spcBef>
              <a:spcAft>
                <a:spcPts val="0"/>
              </a:spcAft>
            </a:pPr>
            <a:r>
              <a:rPr lang="en-US" sz="1800" kern="1200" dirty="0">
                <a:solidFill>
                  <a:srgbClr val="000000"/>
                </a:solidFill>
                <a:effectLst/>
                <a:latin typeface="Calibri" panose="020F0502020204030204" pitchFamily="34" charset="0"/>
                <a:ea typeface="Times New Roman" panose="02020603050405020304" pitchFamily="18" charset="0"/>
                <a:cs typeface="Iskoola Pota" panose="020B0502040204020203" pitchFamily="34" charset="0"/>
              </a:rPr>
              <a:t>www.hndit.com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05123541"/>
      </p:ext>
    </p:extLst>
  </p:cSld>
  <p:clrMapOvr>
    <a:masterClrMapping/>
  </p:clrMapOvr>
  <p:timing>
    <p:tnLst>
      <p:par>
        <p:cTn id="1" dur="indefinite" restart="never" nodeType="tmRoot"/>
      </p:par>
    </p:tnLst>
  </p:timing>
</p:sld>
</file>

<file path=ppt/theme/theme1.xml><?xml version="1.0" encoding="utf-8"?>
<a:theme xmlns:a="http://schemas.openxmlformats.org/drawingml/2006/main" name="HNDI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HNDIT</Template>
  <TotalTime>5163</TotalTime>
  <Words>2261</Words>
  <Application>Microsoft Office PowerPoint</Application>
  <PresentationFormat>On-screen Show (4:3)</PresentationFormat>
  <Paragraphs>364</Paragraphs>
  <Slides>41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Arial</vt:lpstr>
      <vt:lpstr>Calibri</vt:lpstr>
      <vt:lpstr>Iskoola Pota</vt:lpstr>
      <vt:lpstr>Times New Roman</vt:lpstr>
      <vt:lpstr>Wingdings 2</vt:lpstr>
      <vt:lpstr>HNDIT</vt:lpstr>
      <vt:lpstr>IT4103   Web Programming</vt:lpstr>
      <vt:lpstr>PHP $_GET Function</vt:lpstr>
      <vt:lpstr>When to use method="get"?</vt:lpstr>
      <vt:lpstr>PHP $_POST Function</vt:lpstr>
      <vt:lpstr>When to use method="post"?</vt:lpstr>
      <vt:lpstr>PHP $_REQUEST  Function</vt:lpstr>
      <vt:lpstr>$_REQUEST  Function example</vt:lpstr>
      <vt:lpstr>PHP Forms and User Inputs</vt:lpstr>
      <vt:lpstr>Form handling –Example1 </vt:lpstr>
      <vt:lpstr>Welcome.html</vt:lpstr>
      <vt:lpstr>Welcome.php </vt:lpstr>
      <vt:lpstr>Form handling -Example 2</vt:lpstr>
      <vt:lpstr>Message.html</vt:lpstr>
      <vt:lpstr>Reply.php</vt:lpstr>
      <vt:lpstr>Form handling -Example 3</vt:lpstr>
      <vt:lpstr>login.html</vt:lpstr>
      <vt:lpstr>Login.php</vt:lpstr>
      <vt:lpstr>Form handling -Example 4</vt:lpstr>
      <vt:lpstr>chksub.html</vt:lpstr>
      <vt:lpstr>chksub.php</vt:lpstr>
      <vt:lpstr>Form handling -Example 5</vt:lpstr>
      <vt:lpstr>lstsub.html</vt:lpstr>
      <vt:lpstr>lstsub.php</vt:lpstr>
      <vt:lpstr>File uploading</vt:lpstr>
      <vt:lpstr>Upload.html</vt:lpstr>
      <vt:lpstr>Upload_file.php</vt:lpstr>
      <vt:lpstr>Upload_file.php   contd.</vt:lpstr>
      <vt:lpstr>Working with files &amp; Directory</vt:lpstr>
      <vt:lpstr>Working with files &amp; Directory</vt:lpstr>
      <vt:lpstr>Working with files &amp; Directory</vt:lpstr>
      <vt:lpstr>Working with files &amp; Directory</vt:lpstr>
      <vt:lpstr>Working with files &amp; Directory</vt:lpstr>
      <vt:lpstr>Creating a  file –touch()</vt:lpstr>
      <vt:lpstr>Deleting a file- unlink()</vt:lpstr>
      <vt:lpstr>Opening a file for writing reading or appending and closing</vt:lpstr>
      <vt:lpstr>Reading data from a file</vt:lpstr>
      <vt:lpstr>Example</vt:lpstr>
      <vt:lpstr>Writing your files –fwrite()</vt:lpstr>
      <vt:lpstr>Homework</vt:lpstr>
      <vt:lpstr>Answer</vt:lpstr>
      <vt:lpstr>END.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Server side programming</dc:title>
  <dc:creator>tfn</dc:creator>
  <cp:lastModifiedBy>HELLO USER™</cp:lastModifiedBy>
  <cp:revision>512</cp:revision>
  <dcterms:created xsi:type="dcterms:W3CDTF">2009-08-27T14:05:17Z</dcterms:created>
  <dcterms:modified xsi:type="dcterms:W3CDTF">2016-09-20T15:15:17Z</dcterms:modified>
</cp:coreProperties>
</file>